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47"/>
  </p:notesMasterIdLst>
  <p:handoutMasterIdLst>
    <p:handoutMasterId r:id="rId48"/>
  </p:handoutMasterIdLst>
  <p:sldIdLst>
    <p:sldId id="385" r:id="rId2"/>
    <p:sldId id="461" r:id="rId3"/>
    <p:sldId id="392" r:id="rId4"/>
    <p:sldId id="479" r:id="rId5"/>
    <p:sldId id="480" r:id="rId6"/>
    <p:sldId id="481" r:id="rId7"/>
    <p:sldId id="482" r:id="rId8"/>
    <p:sldId id="483" r:id="rId9"/>
    <p:sldId id="391" r:id="rId10"/>
    <p:sldId id="436" r:id="rId11"/>
    <p:sldId id="432" r:id="rId12"/>
    <p:sldId id="430" r:id="rId13"/>
    <p:sldId id="433" r:id="rId14"/>
    <p:sldId id="484" r:id="rId15"/>
    <p:sldId id="485" r:id="rId16"/>
    <p:sldId id="468" r:id="rId17"/>
    <p:sldId id="470" r:id="rId18"/>
    <p:sldId id="462" r:id="rId19"/>
    <p:sldId id="393" r:id="rId20"/>
    <p:sldId id="467" r:id="rId21"/>
    <p:sldId id="463" r:id="rId22"/>
    <p:sldId id="464" r:id="rId23"/>
    <p:sldId id="465" r:id="rId24"/>
    <p:sldId id="466" r:id="rId25"/>
    <p:sldId id="453" r:id="rId26"/>
    <p:sldId id="454" r:id="rId27"/>
    <p:sldId id="455" r:id="rId28"/>
    <p:sldId id="396" r:id="rId29"/>
    <p:sldId id="452" r:id="rId30"/>
    <p:sldId id="456" r:id="rId31"/>
    <p:sldId id="457" r:id="rId32"/>
    <p:sldId id="471" r:id="rId33"/>
    <p:sldId id="472" r:id="rId34"/>
    <p:sldId id="473" r:id="rId35"/>
    <p:sldId id="474" r:id="rId36"/>
    <p:sldId id="475" r:id="rId37"/>
    <p:sldId id="476" r:id="rId38"/>
    <p:sldId id="477" r:id="rId39"/>
    <p:sldId id="478" r:id="rId40"/>
    <p:sldId id="458" r:id="rId41"/>
    <p:sldId id="450" r:id="rId42"/>
    <p:sldId id="486" r:id="rId43"/>
    <p:sldId id="459" r:id="rId44"/>
    <p:sldId id="460" r:id="rId45"/>
    <p:sldId id="449" r:id="rId4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27" autoAdjust="0"/>
    <p:restoredTop sz="94660"/>
  </p:normalViewPr>
  <p:slideViewPr>
    <p:cSldViewPr>
      <p:cViewPr>
        <p:scale>
          <a:sx n="81" d="100"/>
          <a:sy n="81" d="100"/>
        </p:scale>
        <p:origin x="-570" y="-7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1"/>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0" tIns="46110" rIns="92220" bIns="46110" numCol="1" anchor="t" anchorCtr="0" compatLnSpc="1">
            <a:prstTxWarp prst="textNoShape">
              <a:avLst/>
            </a:prstTxWarp>
          </a:bodyPr>
          <a:lstStyle>
            <a:lvl1pPr defTabSz="922706" eaLnBrk="1" hangingPunct="1">
              <a:defRPr sz="1300">
                <a:latin typeface="Arial" charset="0"/>
              </a:defRPr>
            </a:lvl1pPr>
          </a:lstStyle>
          <a:p>
            <a:pPr>
              <a:defRPr/>
            </a:pPr>
            <a:endParaRPr lang="en-US"/>
          </a:p>
        </p:txBody>
      </p:sp>
      <p:sp>
        <p:nvSpPr>
          <p:cNvPr id="145411" name="Rectangle 3"/>
          <p:cNvSpPr>
            <a:spLocks noGrp="1" noChangeArrowheads="1"/>
          </p:cNvSpPr>
          <p:nvPr>
            <p:ph type="dt" sz="quarter" idx="1"/>
          </p:nvPr>
        </p:nvSpPr>
        <p:spPr bwMode="auto">
          <a:xfrm>
            <a:off x="3970734" y="1"/>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0" tIns="46110" rIns="92220" bIns="46110" numCol="1" anchor="t" anchorCtr="0" compatLnSpc="1">
            <a:prstTxWarp prst="textNoShape">
              <a:avLst/>
            </a:prstTxWarp>
          </a:bodyPr>
          <a:lstStyle>
            <a:lvl1pPr algn="r" defTabSz="922706" eaLnBrk="1" hangingPunct="1">
              <a:defRPr sz="1300">
                <a:latin typeface="Arial" charset="0"/>
              </a:defRPr>
            </a:lvl1pPr>
          </a:lstStyle>
          <a:p>
            <a:pPr>
              <a:defRPr/>
            </a:pPr>
            <a:endParaRPr lang="en-US"/>
          </a:p>
        </p:txBody>
      </p:sp>
      <p:sp>
        <p:nvSpPr>
          <p:cNvPr id="145412" name="Rectangle 4"/>
          <p:cNvSpPr>
            <a:spLocks noGrp="1" noChangeArrowheads="1"/>
          </p:cNvSpPr>
          <p:nvPr>
            <p:ph type="ftr" sz="quarter" idx="2"/>
          </p:nvPr>
        </p:nvSpPr>
        <p:spPr bwMode="auto">
          <a:xfrm>
            <a:off x="0" y="8830659"/>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0" tIns="46110" rIns="92220" bIns="46110" numCol="1" anchor="b" anchorCtr="0" compatLnSpc="1">
            <a:prstTxWarp prst="textNoShape">
              <a:avLst/>
            </a:prstTxWarp>
          </a:bodyPr>
          <a:lstStyle>
            <a:lvl1pPr defTabSz="922706" eaLnBrk="1" hangingPunct="1">
              <a:defRPr sz="1300">
                <a:latin typeface="Arial" charset="0"/>
              </a:defRPr>
            </a:lvl1pPr>
          </a:lstStyle>
          <a:p>
            <a:pPr>
              <a:defRPr/>
            </a:pPr>
            <a:endParaRPr lang="en-US"/>
          </a:p>
        </p:txBody>
      </p:sp>
      <p:sp>
        <p:nvSpPr>
          <p:cNvPr id="145413" name="Rectangle 5"/>
          <p:cNvSpPr>
            <a:spLocks noGrp="1" noChangeArrowheads="1"/>
          </p:cNvSpPr>
          <p:nvPr>
            <p:ph type="sldNum" sz="quarter" idx="3"/>
          </p:nvPr>
        </p:nvSpPr>
        <p:spPr bwMode="auto">
          <a:xfrm>
            <a:off x="3970734" y="8830659"/>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0" tIns="46110" rIns="92220" bIns="46110" numCol="1" anchor="b" anchorCtr="0" compatLnSpc="1">
            <a:prstTxWarp prst="textNoShape">
              <a:avLst/>
            </a:prstTxWarp>
          </a:bodyPr>
          <a:lstStyle>
            <a:lvl1pPr algn="r" defTabSz="922706" eaLnBrk="1" hangingPunct="1">
              <a:defRPr sz="1300">
                <a:latin typeface="Arial" charset="0"/>
              </a:defRPr>
            </a:lvl1pPr>
          </a:lstStyle>
          <a:p>
            <a:pPr>
              <a:defRPr/>
            </a:pPr>
            <a:fld id="{6D17CB9D-0CDD-4DFD-A0F8-FD885E458D29}" type="slidenum">
              <a:rPr lang="en-US"/>
              <a:pPr>
                <a:defRPr/>
              </a:pPr>
              <a:t>‹#›</a:t>
            </a:fld>
            <a:endParaRPr lang="en-US"/>
          </a:p>
        </p:txBody>
      </p:sp>
    </p:spTree>
    <p:extLst>
      <p:ext uri="{BB962C8B-B14F-4D97-AF65-F5344CB8AC3E}">
        <p14:creationId xmlns:p14="http://schemas.microsoft.com/office/powerpoint/2010/main" val="1976995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a:defRPr sz="1200"/>
            </a:lvl1pPr>
          </a:lstStyle>
          <a:p>
            <a:fld id="{AC488073-A8F9-4EBA-8117-7E5319A2156F}" type="datetimeFigureOut">
              <a:rPr lang="en-US" smtClean="0"/>
              <a:pPr/>
              <a:t>9/20/2013</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a:defRPr sz="1200"/>
            </a:lvl1pPr>
          </a:lstStyle>
          <a:p>
            <a:fld id="{879F1B25-880E-44CD-B44C-AFE4597413B5}" type="slidenum">
              <a:rPr lang="en-US" smtClean="0"/>
              <a:pPr/>
              <a:t>‹#›</a:t>
            </a:fld>
            <a:endParaRPr lang="en-US"/>
          </a:p>
        </p:txBody>
      </p:sp>
    </p:spTree>
    <p:extLst>
      <p:ext uri="{BB962C8B-B14F-4D97-AF65-F5344CB8AC3E}">
        <p14:creationId xmlns:p14="http://schemas.microsoft.com/office/powerpoint/2010/main" val="2262956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1</a:t>
            </a:fld>
            <a:endParaRPr lang="en-US"/>
          </a:p>
        </p:txBody>
      </p:sp>
    </p:spTree>
    <p:extLst>
      <p:ext uri="{BB962C8B-B14F-4D97-AF65-F5344CB8AC3E}">
        <p14:creationId xmlns:p14="http://schemas.microsoft.com/office/powerpoint/2010/main" val="1850445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10</a:t>
            </a:fld>
            <a:endParaRPr lang="en-US"/>
          </a:p>
        </p:txBody>
      </p:sp>
    </p:spTree>
    <p:extLst>
      <p:ext uri="{BB962C8B-B14F-4D97-AF65-F5344CB8AC3E}">
        <p14:creationId xmlns:p14="http://schemas.microsoft.com/office/powerpoint/2010/main" val="3690124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11</a:t>
            </a:fld>
            <a:endParaRPr lang="en-US"/>
          </a:p>
        </p:txBody>
      </p:sp>
    </p:spTree>
    <p:extLst>
      <p:ext uri="{BB962C8B-B14F-4D97-AF65-F5344CB8AC3E}">
        <p14:creationId xmlns:p14="http://schemas.microsoft.com/office/powerpoint/2010/main" val="1367419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12</a:t>
            </a:fld>
            <a:endParaRPr lang="en-US"/>
          </a:p>
        </p:txBody>
      </p:sp>
    </p:spTree>
    <p:extLst>
      <p:ext uri="{BB962C8B-B14F-4D97-AF65-F5344CB8AC3E}">
        <p14:creationId xmlns:p14="http://schemas.microsoft.com/office/powerpoint/2010/main" val="1421953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13</a:t>
            </a:fld>
            <a:endParaRPr lang="en-US"/>
          </a:p>
        </p:txBody>
      </p:sp>
    </p:spTree>
    <p:extLst>
      <p:ext uri="{BB962C8B-B14F-4D97-AF65-F5344CB8AC3E}">
        <p14:creationId xmlns:p14="http://schemas.microsoft.com/office/powerpoint/2010/main" val="1591094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14</a:t>
            </a:fld>
            <a:endParaRPr lang="en-US"/>
          </a:p>
        </p:txBody>
      </p:sp>
    </p:spTree>
    <p:extLst>
      <p:ext uri="{BB962C8B-B14F-4D97-AF65-F5344CB8AC3E}">
        <p14:creationId xmlns:p14="http://schemas.microsoft.com/office/powerpoint/2010/main" val="3523538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15</a:t>
            </a:fld>
            <a:endParaRPr lang="en-US"/>
          </a:p>
        </p:txBody>
      </p:sp>
    </p:spTree>
    <p:extLst>
      <p:ext uri="{BB962C8B-B14F-4D97-AF65-F5344CB8AC3E}">
        <p14:creationId xmlns:p14="http://schemas.microsoft.com/office/powerpoint/2010/main" val="1476897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16</a:t>
            </a:fld>
            <a:endParaRPr lang="en-US"/>
          </a:p>
        </p:txBody>
      </p:sp>
    </p:spTree>
    <p:extLst>
      <p:ext uri="{BB962C8B-B14F-4D97-AF65-F5344CB8AC3E}">
        <p14:creationId xmlns:p14="http://schemas.microsoft.com/office/powerpoint/2010/main" val="4116419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17</a:t>
            </a:fld>
            <a:endParaRPr lang="en-US"/>
          </a:p>
        </p:txBody>
      </p:sp>
    </p:spTree>
    <p:extLst>
      <p:ext uri="{BB962C8B-B14F-4D97-AF65-F5344CB8AC3E}">
        <p14:creationId xmlns:p14="http://schemas.microsoft.com/office/powerpoint/2010/main" val="2479736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18</a:t>
            </a:fld>
            <a:endParaRPr lang="en-US"/>
          </a:p>
        </p:txBody>
      </p:sp>
    </p:spTree>
    <p:extLst>
      <p:ext uri="{BB962C8B-B14F-4D97-AF65-F5344CB8AC3E}">
        <p14:creationId xmlns:p14="http://schemas.microsoft.com/office/powerpoint/2010/main" val="863285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19</a:t>
            </a:fld>
            <a:endParaRPr lang="en-US"/>
          </a:p>
        </p:txBody>
      </p:sp>
    </p:spTree>
    <p:extLst>
      <p:ext uri="{BB962C8B-B14F-4D97-AF65-F5344CB8AC3E}">
        <p14:creationId xmlns:p14="http://schemas.microsoft.com/office/powerpoint/2010/main" val="1127312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2</a:t>
            </a:fld>
            <a:endParaRPr lang="en-US"/>
          </a:p>
        </p:txBody>
      </p:sp>
    </p:spTree>
    <p:extLst>
      <p:ext uri="{BB962C8B-B14F-4D97-AF65-F5344CB8AC3E}">
        <p14:creationId xmlns:p14="http://schemas.microsoft.com/office/powerpoint/2010/main" val="60139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20</a:t>
            </a:fld>
            <a:endParaRPr lang="en-US"/>
          </a:p>
        </p:txBody>
      </p:sp>
    </p:spTree>
    <p:extLst>
      <p:ext uri="{BB962C8B-B14F-4D97-AF65-F5344CB8AC3E}">
        <p14:creationId xmlns:p14="http://schemas.microsoft.com/office/powerpoint/2010/main" val="2358757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21</a:t>
            </a:fld>
            <a:endParaRPr lang="en-US"/>
          </a:p>
        </p:txBody>
      </p:sp>
    </p:spTree>
    <p:extLst>
      <p:ext uri="{BB962C8B-B14F-4D97-AF65-F5344CB8AC3E}">
        <p14:creationId xmlns:p14="http://schemas.microsoft.com/office/powerpoint/2010/main" val="3768112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22</a:t>
            </a:fld>
            <a:endParaRPr lang="en-US"/>
          </a:p>
        </p:txBody>
      </p:sp>
    </p:spTree>
    <p:extLst>
      <p:ext uri="{BB962C8B-B14F-4D97-AF65-F5344CB8AC3E}">
        <p14:creationId xmlns:p14="http://schemas.microsoft.com/office/powerpoint/2010/main" val="423108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23</a:t>
            </a:fld>
            <a:endParaRPr lang="en-US"/>
          </a:p>
        </p:txBody>
      </p:sp>
    </p:spTree>
    <p:extLst>
      <p:ext uri="{BB962C8B-B14F-4D97-AF65-F5344CB8AC3E}">
        <p14:creationId xmlns:p14="http://schemas.microsoft.com/office/powerpoint/2010/main" val="1950830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24</a:t>
            </a:fld>
            <a:endParaRPr lang="en-US"/>
          </a:p>
        </p:txBody>
      </p:sp>
    </p:spTree>
    <p:extLst>
      <p:ext uri="{BB962C8B-B14F-4D97-AF65-F5344CB8AC3E}">
        <p14:creationId xmlns:p14="http://schemas.microsoft.com/office/powerpoint/2010/main" val="507679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25</a:t>
            </a:fld>
            <a:endParaRPr lang="en-US"/>
          </a:p>
        </p:txBody>
      </p:sp>
    </p:spTree>
    <p:extLst>
      <p:ext uri="{BB962C8B-B14F-4D97-AF65-F5344CB8AC3E}">
        <p14:creationId xmlns:p14="http://schemas.microsoft.com/office/powerpoint/2010/main" val="3899762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26</a:t>
            </a:fld>
            <a:endParaRPr lang="en-US"/>
          </a:p>
        </p:txBody>
      </p:sp>
    </p:spTree>
    <p:extLst>
      <p:ext uri="{BB962C8B-B14F-4D97-AF65-F5344CB8AC3E}">
        <p14:creationId xmlns:p14="http://schemas.microsoft.com/office/powerpoint/2010/main" val="654301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27</a:t>
            </a:fld>
            <a:endParaRPr lang="en-US"/>
          </a:p>
        </p:txBody>
      </p:sp>
    </p:spTree>
    <p:extLst>
      <p:ext uri="{BB962C8B-B14F-4D97-AF65-F5344CB8AC3E}">
        <p14:creationId xmlns:p14="http://schemas.microsoft.com/office/powerpoint/2010/main" val="3756749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28</a:t>
            </a:fld>
            <a:endParaRPr lang="en-US"/>
          </a:p>
        </p:txBody>
      </p:sp>
    </p:spTree>
    <p:extLst>
      <p:ext uri="{BB962C8B-B14F-4D97-AF65-F5344CB8AC3E}">
        <p14:creationId xmlns:p14="http://schemas.microsoft.com/office/powerpoint/2010/main" val="2908129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29</a:t>
            </a:fld>
            <a:endParaRPr lang="en-US"/>
          </a:p>
        </p:txBody>
      </p:sp>
    </p:spTree>
    <p:extLst>
      <p:ext uri="{BB962C8B-B14F-4D97-AF65-F5344CB8AC3E}">
        <p14:creationId xmlns:p14="http://schemas.microsoft.com/office/powerpoint/2010/main" val="2768541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3</a:t>
            </a:fld>
            <a:endParaRPr lang="en-US"/>
          </a:p>
        </p:txBody>
      </p:sp>
    </p:spTree>
    <p:extLst>
      <p:ext uri="{BB962C8B-B14F-4D97-AF65-F5344CB8AC3E}">
        <p14:creationId xmlns:p14="http://schemas.microsoft.com/office/powerpoint/2010/main" val="14705537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30</a:t>
            </a:fld>
            <a:endParaRPr lang="en-US"/>
          </a:p>
        </p:txBody>
      </p:sp>
    </p:spTree>
    <p:extLst>
      <p:ext uri="{BB962C8B-B14F-4D97-AF65-F5344CB8AC3E}">
        <p14:creationId xmlns:p14="http://schemas.microsoft.com/office/powerpoint/2010/main" val="2435296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31</a:t>
            </a:fld>
            <a:endParaRPr lang="en-US"/>
          </a:p>
        </p:txBody>
      </p:sp>
    </p:spTree>
    <p:extLst>
      <p:ext uri="{BB962C8B-B14F-4D97-AF65-F5344CB8AC3E}">
        <p14:creationId xmlns:p14="http://schemas.microsoft.com/office/powerpoint/2010/main" val="40676270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331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4BE0E99-41FB-4EA3-82AF-704BCB60A73B}" type="datetime8">
              <a:rPr lang="en-US" smtClean="0"/>
              <a:pPr fontAlgn="base">
                <a:spcBef>
                  <a:spcPct val="0"/>
                </a:spcBef>
                <a:spcAft>
                  <a:spcPct val="0"/>
                </a:spcAft>
                <a:defRPr/>
              </a:pPr>
              <a:t>9/20/2013 4:00 PM</a:t>
            </a:fld>
            <a:endParaRPr lang="en-US" smtClean="0"/>
          </a:p>
        </p:txBody>
      </p:sp>
      <p:sp>
        <p:nvSpPr>
          <p:cNvPr id="13318" name="Footer Placeholder 5"/>
          <p:cNvSpPr>
            <a:spLocks noGrp="1"/>
          </p:cNvSpPr>
          <p:nvPr>
            <p:ph type="ftr" sz="quarter" idx="4"/>
          </p:nvPr>
        </p:nvSpPr>
        <p:spPr bwMode="auto">
          <a:xfrm>
            <a:off x="0" y="8829967"/>
            <a:ext cx="6309360" cy="46482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pPr fontAlgn="base">
              <a:spcBef>
                <a:spcPct val="0"/>
              </a:spcBef>
              <a:spcAft>
                <a:spcPct val="0"/>
              </a:spcAft>
              <a:defRPr/>
            </a:pPr>
            <a:endParaRPr lang="en-US" sz="500" dirty="0"/>
          </a:p>
        </p:txBody>
      </p:sp>
      <p:sp>
        <p:nvSpPr>
          <p:cNvPr id="13319" name="Slide Number Placeholder 6"/>
          <p:cNvSpPr>
            <a:spLocks noGrp="1"/>
          </p:cNvSpPr>
          <p:nvPr>
            <p:ph type="sldNum" sz="quarter" idx="5"/>
          </p:nvPr>
        </p:nvSpPr>
        <p:spPr bwMode="auto">
          <a:xfrm>
            <a:off x="6309361" y="8829967"/>
            <a:ext cx="699418" cy="46482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4F485B68-A4C5-45A2-A6D5-3E0BDAE1247D}"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536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AB83552-FAFA-40D0-B30F-04363D2A39FF}" type="datetime8">
              <a:rPr lang="en-US" smtClean="0"/>
              <a:pPr fontAlgn="base">
                <a:spcBef>
                  <a:spcPct val="0"/>
                </a:spcBef>
                <a:spcAft>
                  <a:spcPct val="0"/>
                </a:spcAft>
                <a:defRPr/>
              </a:pPr>
              <a:t>9/20/2013 4:00 PM</a:t>
            </a:fld>
            <a:endParaRPr lang="en-US" smtClean="0"/>
          </a:p>
        </p:txBody>
      </p:sp>
      <p:sp>
        <p:nvSpPr>
          <p:cNvPr id="1536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536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870055-5A7B-418C-A77E-38E6FA77C667}"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noFill/>
          <a:ln>
            <a:solidFill>
              <a:srgbClr val="000000"/>
            </a:solidFill>
            <a:miter lim="800000"/>
            <a:headEnd/>
            <a:tailEnd/>
          </a:ln>
        </p:spPr>
      </p:sp>
      <p:sp>
        <p:nvSpPr>
          <p:cNvPr id="204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1581D4-A868-4B2D-BAC4-CDE3DB67518B}"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noFill/>
          <a:ln>
            <a:solidFill>
              <a:srgbClr val="000000"/>
            </a:solidFill>
            <a:miter lim="800000"/>
            <a:headEnd/>
            <a:tailEnd/>
          </a:ln>
        </p:spPr>
      </p:sp>
      <p:sp>
        <p:nvSpPr>
          <p:cNvPr id="225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p:spPr>
      </p:sp>
      <p:sp>
        <p:nvSpPr>
          <p:cNvPr id="2355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p:spPr>
      </p:sp>
      <p:sp>
        <p:nvSpPr>
          <p:cNvPr id="2457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4</a:t>
            </a:fld>
            <a:endParaRPr lang="en-US"/>
          </a:p>
        </p:txBody>
      </p:sp>
    </p:spTree>
    <p:extLst>
      <p:ext uri="{BB962C8B-B14F-4D97-AF65-F5344CB8AC3E}">
        <p14:creationId xmlns:p14="http://schemas.microsoft.com/office/powerpoint/2010/main" val="2095721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40</a:t>
            </a:fld>
            <a:endParaRPr lang="en-US"/>
          </a:p>
        </p:txBody>
      </p:sp>
    </p:spTree>
    <p:extLst>
      <p:ext uri="{BB962C8B-B14F-4D97-AF65-F5344CB8AC3E}">
        <p14:creationId xmlns:p14="http://schemas.microsoft.com/office/powerpoint/2010/main" val="29888102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41</a:t>
            </a:fld>
            <a:endParaRPr lang="en-US"/>
          </a:p>
        </p:txBody>
      </p:sp>
    </p:spTree>
    <p:extLst>
      <p:ext uri="{BB962C8B-B14F-4D97-AF65-F5344CB8AC3E}">
        <p14:creationId xmlns:p14="http://schemas.microsoft.com/office/powerpoint/2010/main" val="17301514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43</a:t>
            </a:fld>
            <a:endParaRPr lang="en-US"/>
          </a:p>
        </p:txBody>
      </p:sp>
    </p:spTree>
    <p:extLst>
      <p:ext uri="{BB962C8B-B14F-4D97-AF65-F5344CB8AC3E}">
        <p14:creationId xmlns:p14="http://schemas.microsoft.com/office/powerpoint/2010/main" val="12061080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44</a:t>
            </a:fld>
            <a:endParaRPr lang="en-US"/>
          </a:p>
        </p:txBody>
      </p:sp>
    </p:spTree>
    <p:extLst>
      <p:ext uri="{BB962C8B-B14F-4D97-AF65-F5344CB8AC3E}">
        <p14:creationId xmlns:p14="http://schemas.microsoft.com/office/powerpoint/2010/main" val="4034090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741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52BDA98-5E79-4193-A7A5-9BF207C03379}" type="datetime8">
              <a:rPr lang="en-US" smtClean="0"/>
              <a:pPr fontAlgn="base">
                <a:spcBef>
                  <a:spcPct val="0"/>
                </a:spcBef>
                <a:spcAft>
                  <a:spcPct val="0"/>
                </a:spcAft>
                <a:defRPr/>
              </a:pPr>
              <a:t>9/20/2013 4:00 PM</a:t>
            </a:fld>
            <a:endParaRPr lang="en-US" smtClean="0"/>
          </a:p>
        </p:txBody>
      </p:sp>
      <p:sp>
        <p:nvSpPr>
          <p:cNvPr id="1741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7415"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003D49-2CA2-4D77-90C0-9E4A931BF432}" type="slidenum">
              <a:rPr lang="en-US" smtClean="0"/>
              <a:pPr fontAlgn="base">
                <a:spcBef>
                  <a:spcPct val="0"/>
                </a:spcBef>
                <a:spcAft>
                  <a:spcPct val="0"/>
                </a:spcAft>
                <a:defRPr/>
              </a:pPr>
              <a:t>45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5</a:t>
            </a:fld>
            <a:endParaRPr lang="en-US"/>
          </a:p>
        </p:txBody>
      </p:sp>
    </p:spTree>
    <p:extLst>
      <p:ext uri="{BB962C8B-B14F-4D97-AF65-F5344CB8AC3E}">
        <p14:creationId xmlns:p14="http://schemas.microsoft.com/office/powerpoint/2010/main" val="4202981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6</a:t>
            </a:fld>
            <a:endParaRPr lang="en-US"/>
          </a:p>
        </p:txBody>
      </p:sp>
    </p:spTree>
    <p:extLst>
      <p:ext uri="{BB962C8B-B14F-4D97-AF65-F5344CB8AC3E}">
        <p14:creationId xmlns:p14="http://schemas.microsoft.com/office/powerpoint/2010/main" val="3756771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7</a:t>
            </a:fld>
            <a:endParaRPr lang="en-US"/>
          </a:p>
        </p:txBody>
      </p:sp>
    </p:spTree>
    <p:extLst>
      <p:ext uri="{BB962C8B-B14F-4D97-AF65-F5344CB8AC3E}">
        <p14:creationId xmlns:p14="http://schemas.microsoft.com/office/powerpoint/2010/main" val="3761201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8</a:t>
            </a:fld>
            <a:endParaRPr lang="en-US"/>
          </a:p>
        </p:txBody>
      </p:sp>
    </p:spTree>
    <p:extLst>
      <p:ext uri="{BB962C8B-B14F-4D97-AF65-F5344CB8AC3E}">
        <p14:creationId xmlns:p14="http://schemas.microsoft.com/office/powerpoint/2010/main" val="3838017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F1B25-880E-44CD-B44C-AFE4597413B5}" type="slidenum">
              <a:rPr lang="en-US" smtClean="0"/>
              <a:pPr/>
              <a:t>9</a:t>
            </a:fld>
            <a:endParaRPr lang="en-US"/>
          </a:p>
        </p:txBody>
      </p:sp>
    </p:spTree>
    <p:extLst>
      <p:ext uri="{BB962C8B-B14F-4D97-AF65-F5344CB8AC3E}">
        <p14:creationId xmlns:p14="http://schemas.microsoft.com/office/powerpoint/2010/main" val="4227825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5154"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smtClean="0"/>
              <a:t>Click to edit Master title style</a:t>
            </a:r>
          </a:p>
        </p:txBody>
      </p:sp>
      <p:sp>
        <p:nvSpPr>
          <p:cNvPr id="30515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130A96-B047-4152-862C-8EA0D7C2438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6F0C41-E315-43F6-B2D3-4123471EBEA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956B15-0C4D-4E3C-9331-E311F9735F6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EDE397-3506-4DE1-A08C-FFEBEF09372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290E21-1CFF-487F-A59B-D9AC12B0EFF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4D48EB-2907-4957-87BD-BCD58100A24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A55E47-13B6-439E-9D7F-DD98CC62B85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126F1A0-4B35-4BEB-955B-2F06845ACA9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C6FA313-3503-4221-975E-883EFBE4E81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E0F9F8-6479-41F6-AD08-BF18980EFCB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9BF9A8-F561-4955-81EC-C4396C9DB92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4131"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413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30413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30413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2D5AB2C9-9DB6-4823-BAB6-5DF0AC8BAC7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304800"/>
            <a:ext cx="8229600" cy="1447800"/>
          </a:xfrm>
        </p:spPr>
        <p:txBody>
          <a:bodyPr/>
          <a:lstStyle/>
          <a:p>
            <a:pPr eaLnBrk="1" hangingPunct="1">
              <a:defRPr/>
            </a:pPr>
            <a:r>
              <a:rPr lang="en-US" b="1" dirty="0"/>
              <a:t>Overview of Emergency Management Law</a:t>
            </a:r>
            <a:endParaRPr lang="en-US" sz="3600" dirty="0" smtClean="0"/>
          </a:p>
        </p:txBody>
      </p:sp>
      <p:pic>
        <p:nvPicPr>
          <p:cNvPr id="2051" name="Picture 12" descr="Rain 022"/>
          <p:cNvPicPr>
            <a:picLocks noChangeAspect="1" noChangeArrowheads="1"/>
          </p:cNvPicPr>
          <p:nvPr/>
        </p:nvPicPr>
        <p:blipFill>
          <a:blip r:embed="rId4" cstate="print"/>
          <a:srcRect/>
          <a:stretch>
            <a:fillRect/>
          </a:stretch>
        </p:blipFill>
        <p:spPr bwMode="auto">
          <a:xfrm>
            <a:off x="4343400" y="3810000"/>
            <a:ext cx="4191000" cy="2170113"/>
          </a:xfrm>
          <a:prstGeom prst="rect">
            <a:avLst/>
          </a:prstGeom>
          <a:noFill/>
          <a:ln w="9525">
            <a:noFill/>
            <a:miter lim="800000"/>
            <a:headEnd/>
            <a:tailEnd/>
          </a:ln>
        </p:spPr>
      </p:pic>
      <p:sp>
        <p:nvSpPr>
          <p:cNvPr id="2052" name="Text Box 14"/>
          <p:cNvSpPr txBox="1">
            <a:spLocks noChangeArrowheads="1"/>
          </p:cNvSpPr>
          <p:nvPr/>
        </p:nvSpPr>
        <p:spPr bwMode="auto">
          <a:xfrm>
            <a:off x="990600" y="6019800"/>
            <a:ext cx="7239000" cy="369888"/>
          </a:xfrm>
          <a:prstGeom prst="rect">
            <a:avLst/>
          </a:prstGeom>
          <a:noFill/>
          <a:ln w="9525">
            <a:noFill/>
            <a:miter lim="800000"/>
            <a:headEnd/>
            <a:tailEnd/>
          </a:ln>
          <a:effectLst/>
        </p:spPr>
        <p:txBody>
          <a:bodyPr>
            <a:spAutoFit/>
          </a:bodyPr>
          <a:lstStyle/>
          <a:p>
            <a:pPr>
              <a:spcBef>
                <a:spcPct val="50000"/>
              </a:spcBef>
            </a:pPr>
            <a:r>
              <a:rPr lang="en-US" dirty="0" smtClean="0"/>
              <a:t>Kevin D. Pagan, City Attorney / Emergency Management Coordinator </a:t>
            </a:r>
            <a:endParaRPr lang="en-US" dirty="0"/>
          </a:p>
        </p:txBody>
      </p:sp>
      <p:pic>
        <p:nvPicPr>
          <p:cNvPr id="2053" name="Picture 1"/>
          <p:cNvPicPr>
            <a:picLocks noChangeAspect="1"/>
          </p:cNvPicPr>
          <p:nvPr/>
        </p:nvPicPr>
        <p:blipFill>
          <a:blip r:embed="rId5" cstate="print"/>
          <a:srcRect/>
          <a:stretch>
            <a:fillRect/>
          </a:stretch>
        </p:blipFill>
        <p:spPr bwMode="auto">
          <a:xfrm>
            <a:off x="457200" y="3806825"/>
            <a:ext cx="3886200" cy="2173288"/>
          </a:xfrm>
          <a:prstGeom prst="rect">
            <a:avLst/>
          </a:prstGeom>
          <a:noFill/>
          <a:ln w="9525">
            <a:noFill/>
            <a:miter lim="800000"/>
            <a:headEnd/>
            <a:tailEnd/>
          </a:ln>
        </p:spPr>
      </p:pic>
      <p:pic>
        <p:nvPicPr>
          <p:cNvPr id="2054" name="Picture 2"/>
          <p:cNvPicPr>
            <a:picLocks noChangeAspect="1"/>
          </p:cNvPicPr>
          <p:nvPr/>
        </p:nvPicPr>
        <p:blipFill>
          <a:blip r:embed="rId6" cstate="print"/>
          <a:srcRect t="25555" b="25238"/>
          <a:stretch>
            <a:fillRect/>
          </a:stretch>
        </p:blipFill>
        <p:spPr bwMode="auto">
          <a:xfrm>
            <a:off x="4343400" y="1752600"/>
            <a:ext cx="4191000" cy="2057400"/>
          </a:xfrm>
          <a:prstGeom prst="rect">
            <a:avLst/>
          </a:prstGeom>
          <a:noFill/>
          <a:ln w="9525">
            <a:noFill/>
            <a:miter lim="800000"/>
            <a:headEnd/>
            <a:tailEnd/>
          </a:ln>
        </p:spPr>
      </p:pic>
      <p:pic>
        <p:nvPicPr>
          <p:cNvPr id="2055" name="Picture 3"/>
          <p:cNvPicPr>
            <a:picLocks noChangeAspect="1"/>
          </p:cNvPicPr>
          <p:nvPr/>
        </p:nvPicPr>
        <p:blipFill>
          <a:blip r:embed="rId7" cstate="print"/>
          <a:srcRect/>
          <a:stretch>
            <a:fillRect/>
          </a:stretch>
        </p:blipFill>
        <p:spPr bwMode="auto">
          <a:xfrm>
            <a:off x="457200" y="1752600"/>
            <a:ext cx="3886200" cy="2054225"/>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eaLnBrk="1" hangingPunct="1">
              <a:defRPr/>
            </a:pPr>
            <a:r>
              <a:rPr lang="en-US" sz="4000" dirty="0" smtClean="0"/>
              <a:t>“Old” Emergency Management</a:t>
            </a:r>
          </a:p>
        </p:txBody>
      </p:sp>
      <p:pic>
        <p:nvPicPr>
          <p:cNvPr id="4" name="Picture 3" descr="dogs-playing-poker.jpg"/>
          <p:cNvPicPr>
            <a:picLocks noChangeAspect="1"/>
          </p:cNvPicPr>
          <p:nvPr/>
        </p:nvPicPr>
        <p:blipFill>
          <a:blip r:embed="rId3" cstate="print"/>
          <a:stretch>
            <a:fillRect/>
          </a:stretch>
        </p:blipFill>
        <p:spPr>
          <a:xfrm>
            <a:off x="1066800" y="1447800"/>
            <a:ext cx="7010400" cy="52578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eaLnBrk="1" hangingPunct="1">
              <a:defRPr/>
            </a:pPr>
            <a:r>
              <a:rPr lang="en-US" sz="4000" dirty="0" smtClean="0"/>
              <a:t>“New” Emergency Management</a:t>
            </a:r>
          </a:p>
        </p:txBody>
      </p:sp>
      <p:pic>
        <p:nvPicPr>
          <p:cNvPr id="4" name="Picture 3" descr="McAllen EOC exercise.JPG"/>
          <p:cNvPicPr>
            <a:picLocks noChangeAspect="1"/>
          </p:cNvPicPr>
          <p:nvPr/>
        </p:nvPicPr>
        <p:blipFill>
          <a:blip r:embed="rId3" cstate="print"/>
          <a:stretch>
            <a:fillRect/>
          </a:stretch>
        </p:blipFill>
        <p:spPr>
          <a:xfrm>
            <a:off x="152400" y="1905000"/>
            <a:ext cx="8458200" cy="4953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457200" y="304800"/>
            <a:ext cx="8229600" cy="1295400"/>
          </a:xfrm>
        </p:spPr>
        <p:txBody>
          <a:bodyPr/>
          <a:lstStyle/>
          <a:p>
            <a:pPr eaLnBrk="1" hangingPunct="1">
              <a:defRPr/>
            </a:pPr>
            <a:r>
              <a:rPr lang="en-US" sz="4000" dirty="0" smtClean="0"/>
              <a:t>How and Why has EM changed?</a:t>
            </a:r>
          </a:p>
        </p:txBody>
      </p:sp>
      <p:sp>
        <p:nvSpPr>
          <p:cNvPr id="239619" name="Rectangle 3"/>
          <p:cNvSpPr>
            <a:spLocks noGrp="1" noChangeArrowheads="1"/>
          </p:cNvSpPr>
          <p:nvPr>
            <p:ph type="body" idx="1"/>
          </p:nvPr>
        </p:nvSpPr>
        <p:spPr>
          <a:xfrm>
            <a:off x="457200" y="1600200"/>
            <a:ext cx="8229600" cy="5257800"/>
          </a:xfrm>
        </p:spPr>
        <p:txBody>
          <a:bodyPr/>
          <a:lstStyle/>
          <a:p>
            <a:pPr eaLnBrk="1" hangingPunct="1">
              <a:defRPr/>
            </a:pPr>
            <a:r>
              <a:rPr lang="en-US" sz="3000" dirty="0" smtClean="0"/>
              <a:t>The attacks of Sept 11, 2001</a:t>
            </a:r>
          </a:p>
          <a:p>
            <a:pPr eaLnBrk="1" hangingPunct="1">
              <a:defRPr/>
            </a:pPr>
            <a:endParaRPr lang="en-US" sz="3000" dirty="0" smtClean="0"/>
          </a:p>
          <a:p>
            <a:pPr eaLnBrk="1" hangingPunct="1">
              <a:defRPr/>
            </a:pPr>
            <a:r>
              <a:rPr lang="en-US" sz="3000" dirty="0" smtClean="0"/>
              <a:t>Hurricane Katrina, August 2005</a:t>
            </a:r>
          </a:p>
          <a:p>
            <a:pPr eaLnBrk="1" hangingPunct="1">
              <a:buNone/>
              <a:defRPr/>
            </a:pPr>
            <a:endParaRPr lang="en-US" sz="3000" dirty="0" smtClean="0"/>
          </a:p>
          <a:p>
            <a:pPr eaLnBrk="1" hangingPunct="1">
              <a:defRPr/>
            </a:pPr>
            <a:r>
              <a:rPr lang="en-US" sz="3000" dirty="0" smtClean="0"/>
              <a:t>These events exposed weaknesses in systems (interoperability, unified command, etc.)</a:t>
            </a:r>
          </a:p>
          <a:p>
            <a:pPr eaLnBrk="1" hangingPunct="1">
              <a:defRPr/>
            </a:pPr>
            <a:endParaRPr lang="en-US" sz="3000" dirty="0" smtClean="0"/>
          </a:p>
          <a:p>
            <a:pPr eaLnBrk="1" hangingPunct="1">
              <a:defRPr/>
            </a:pPr>
            <a:r>
              <a:rPr lang="en-US" sz="3000" dirty="0" smtClean="0"/>
              <a:t>Created new expectations in public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457200" y="381000"/>
            <a:ext cx="8229600" cy="1219200"/>
          </a:xfrm>
        </p:spPr>
        <p:txBody>
          <a:bodyPr/>
          <a:lstStyle/>
          <a:p>
            <a:pPr eaLnBrk="1" hangingPunct="1">
              <a:defRPr/>
            </a:pPr>
            <a:r>
              <a:rPr lang="en-US" sz="4000" dirty="0" smtClean="0"/>
              <a:t>How and why has EM changed?</a:t>
            </a:r>
          </a:p>
        </p:txBody>
      </p:sp>
      <p:sp>
        <p:nvSpPr>
          <p:cNvPr id="239619" name="Rectangle 3"/>
          <p:cNvSpPr>
            <a:spLocks noGrp="1" noChangeArrowheads="1"/>
          </p:cNvSpPr>
          <p:nvPr>
            <p:ph type="body" idx="1"/>
          </p:nvPr>
        </p:nvSpPr>
        <p:spPr>
          <a:xfrm>
            <a:off x="457200" y="1600200"/>
            <a:ext cx="8229600" cy="4800600"/>
          </a:xfrm>
        </p:spPr>
        <p:txBody>
          <a:bodyPr/>
          <a:lstStyle/>
          <a:p>
            <a:pPr eaLnBrk="1" hangingPunct="1">
              <a:defRPr/>
            </a:pPr>
            <a:r>
              <a:rPr lang="en-US" sz="2400" dirty="0" smtClean="0"/>
              <a:t>Emergency Management is now a recognized academic discipline</a:t>
            </a:r>
          </a:p>
          <a:p>
            <a:pPr eaLnBrk="1" hangingPunct="1">
              <a:defRPr/>
            </a:pPr>
            <a:endParaRPr lang="en-US" sz="2400" dirty="0" smtClean="0"/>
          </a:p>
          <a:p>
            <a:pPr eaLnBrk="1" hangingPunct="1">
              <a:defRPr/>
            </a:pPr>
            <a:r>
              <a:rPr lang="en-US" sz="2400" dirty="0" smtClean="0"/>
              <a:t>New Technology (including Social Media (City of Boston))</a:t>
            </a:r>
          </a:p>
          <a:p>
            <a:pPr marL="0" indent="0" eaLnBrk="1" hangingPunct="1">
              <a:buNone/>
              <a:defRPr/>
            </a:pPr>
            <a:endParaRPr lang="en-US" dirty="0" smtClean="0"/>
          </a:p>
          <a:p>
            <a:pPr eaLnBrk="1" hangingPunct="1">
              <a:defRPr/>
            </a:pPr>
            <a:r>
              <a:rPr lang="en-US" sz="2400" dirty="0" smtClean="0"/>
              <a:t>Recognition that “events” are “local” but response must be coordinated and unified by and between all levels of government</a:t>
            </a:r>
          </a:p>
          <a:p>
            <a:pPr eaLnBrk="1" hangingPunct="1">
              <a:defRPr/>
            </a:pPr>
            <a:endParaRPr lang="en-US" sz="2400" dirty="0" smtClean="0"/>
          </a:p>
          <a:p>
            <a:pPr eaLnBrk="1" hangingPunct="1">
              <a:defRPr/>
            </a:pPr>
            <a:r>
              <a:rPr lang="en-US" sz="2400" dirty="0" smtClean="0"/>
              <a:t>Example of “reaction”—Hurricane “Dean” and the story of 1,000 buses</a:t>
            </a:r>
            <a:r>
              <a:rPr lang="en-US" dirty="0" smtClean="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4495800"/>
          </a:xfrm>
        </p:spPr>
        <p:txBody>
          <a:bodyPr/>
          <a:lstStyle/>
          <a:p>
            <a:r>
              <a:rPr lang="en-US" sz="5400" dirty="0" smtClean="0"/>
              <a:t>NIMS, ICS, Unified Command </a:t>
            </a:r>
            <a:br>
              <a:rPr lang="en-US" sz="5400" dirty="0" smtClean="0"/>
            </a:br>
            <a:r>
              <a:rPr lang="en-US" dirty="0" smtClean="0"/>
              <a:t>and other imponderables</a:t>
            </a:r>
            <a:endParaRPr lang="en-US" sz="5400" dirty="0"/>
          </a:p>
        </p:txBody>
      </p:sp>
    </p:spTree>
    <p:extLst>
      <p:ext uri="{BB962C8B-B14F-4D97-AF65-F5344CB8AC3E}">
        <p14:creationId xmlns:p14="http://schemas.microsoft.com/office/powerpoint/2010/main" val="2744574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NIMS?</a:t>
            </a:r>
            <a:br>
              <a:rPr lang="en-US" dirty="0" smtClean="0"/>
            </a:br>
            <a:r>
              <a:rPr lang="en-US" sz="2800" b="1" dirty="0"/>
              <a:t>The National Incident Management System</a:t>
            </a:r>
            <a:endParaRPr lang="en-US" dirty="0"/>
          </a:p>
        </p:txBody>
      </p:sp>
      <p:sp>
        <p:nvSpPr>
          <p:cNvPr id="3" name="Content Placeholder 2"/>
          <p:cNvSpPr>
            <a:spLocks noGrp="1"/>
          </p:cNvSpPr>
          <p:nvPr>
            <p:ph idx="1"/>
          </p:nvPr>
        </p:nvSpPr>
        <p:spPr/>
        <p:txBody>
          <a:bodyPr/>
          <a:lstStyle/>
          <a:p>
            <a:r>
              <a:rPr lang="en-US" sz="2300" dirty="0" smtClean="0"/>
              <a:t>NIMS </a:t>
            </a:r>
            <a:r>
              <a:rPr lang="en-US" sz="2300" dirty="0"/>
              <a:t>is a comprehensive, national approach to incident management that is applicable at all jurisdictional levels and across functional disciplines. </a:t>
            </a:r>
            <a:endParaRPr lang="en-US" sz="2300" dirty="0" smtClean="0"/>
          </a:p>
          <a:p>
            <a:r>
              <a:rPr lang="en-US" sz="2300" dirty="0" smtClean="0"/>
              <a:t>It </a:t>
            </a:r>
            <a:r>
              <a:rPr lang="en-US" sz="2300" dirty="0"/>
              <a:t>is intended to</a:t>
            </a:r>
            <a:r>
              <a:rPr lang="en-US" sz="2300" dirty="0" smtClean="0"/>
              <a:t>:</a:t>
            </a:r>
          </a:p>
          <a:p>
            <a:pPr lvl="1"/>
            <a:r>
              <a:rPr lang="en-US" sz="2300" dirty="0" smtClean="0"/>
              <a:t>Be </a:t>
            </a:r>
            <a:r>
              <a:rPr lang="en-US" sz="2300" dirty="0"/>
              <a:t>applicable across a full spectrum of potential incidents, hazards, and impacts, regardless of size, location or complexity. </a:t>
            </a:r>
            <a:endParaRPr lang="en-US" sz="2300" dirty="0" smtClean="0"/>
          </a:p>
          <a:p>
            <a:pPr lvl="1"/>
            <a:r>
              <a:rPr lang="en-US" sz="2300" dirty="0" smtClean="0"/>
              <a:t>Improve </a:t>
            </a:r>
            <a:r>
              <a:rPr lang="en-US" sz="2300" dirty="0"/>
              <a:t>coordination and cooperation between public and private entities in a variety of incident management activities. </a:t>
            </a:r>
            <a:endParaRPr lang="en-US" sz="2300" dirty="0" smtClean="0"/>
          </a:p>
          <a:p>
            <a:pPr lvl="1"/>
            <a:r>
              <a:rPr lang="en-US" sz="2300" dirty="0" smtClean="0"/>
              <a:t>Provide </a:t>
            </a:r>
            <a:r>
              <a:rPr lang="en-US" sz="2300" dirty="0"/>
              <a:t>a common standard for overall incident management. </a:t>
            </a:r>
            <a:r>
              <a:rPr lang="en-US" sz="2200" dirty="0" smtClean="0"/>
              <a:t>	</a:t>
            </a:r>
            <a:endParaRPr lang="en-US" sz="2100" dirty="0"/>
          </a:p>
        </p:txBody>
      </p:sp>
    </p:spTree>
    <p:extLst>
      <p:ext uri="{BB962C8B-B14F-4D97-AF65-F5344CB8AC3E}">
        <p14:creationId xmlns:p14="http://schemas.microsoft.com/office/powerpoint/2010/main" val="2029383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402_Page_05.jpg"/>
          <p:cNvPicPr>
            <a:picLocks noChangeAspect="1"/>
          </p:cNvPicPr>
          <p:nvPr/>
        </p:nvPicPr>
        <p:blipFill>
          <a:blip r:embed="rId3" cstate="print"/>
          <a:stretch>
            <a:fillRect/>
          </a:stretch>
        </p:blipFill>
        <p:spPr>
          <a:xfrm>
            <a:off x="138402" y="0"/>
            <a:ext cx="8867196" cy="6858000"/>
          </a:xfrm>
          <a:prstGeom prst="rect">
            <a:avLst/>
          </a:prstGeom>
        </p:spPr>
      </p:pic>
    </p:spTree>
    <p:extLst>
      <p:ext uri="{BB962C8B-B14F-4D97-AF65-F5344CB8AC3E}">
        <p14:creationId xmlns:p14="http://schemas.microsoft.com/office/powerpoint/2010/main" val="893673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402_Page_29.jpg"/>
          <p:cNvPicPr>
            <a:picLocks noChangeAspect="1"/>
          </p:cNvPicPr>
          <p:nvPr/>
        </p:nvPicPr>
        <p:blipFill>
          <a:blip r:embed="rId3" cstate="print"/>
          <a:stretch>
            <a:fillRect/>
          </a:stretch>
        </p:blipFill>
        <p:spPr>
          <a:xfrm>
            <a:off x="138402" y="0"/>
            <a:ext cx="8867196" cy="6858000"/>
          </a:xfrm>
          <a:prstGeom prst="rect">
            <a:avLst/>
          </a:prstGeom>
        </p:spPr>
      </p:pic>
    </p:spTree>
    <p:extLst>
      <p:ext uri="{BB962C8B-B14F-4D97-AF65-F5344CB8AC3E}">
        <p14:creationId xmlns:p14="http://schemas.microsoft.com/office/powerpoint/2010/main" val="1429772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762000" y="1066800"/>
            <a:ext cx="7772400" cy="1447800"/>
          </a:xfrm>
        </p:spPr>
        <p:txBody>
          <a:bodyPr/>
          <a:lstStyle/>
          <a:p>
            <a:r>
              <a:rPr lang="en-US" b="1" dirty="0" smtClean="0"/>
              <a:t>The Key to Everything: Preparation</a:t>
            </a:r>
            <a:endParaRPr lang="en-US" b="1" dirty="0"/>
          </a:p>
        </p:txBody>
      </p:sp>
      <p:sp>
        <p:nvSpPr>
          <p:cNvPr id="5" name="Subtitle 4"/>
          <p:cNvSpPr>
            <a:spLocks noGrp="1"/>
          </p:cNvSpPr>
          <p:nvPr>
            <p:ph type="subTitle" sz="quarter" idx="1"/>
          </p:nvPr>
        </p:nvSpPr>
        <p:spPr>
          <a:xfrm>
            <a:off x="1371600" y="2667000"/>
            <a:ext cx="6400800" cy="1524000"/>
          </a:xfrm>
        </p:spPr>
        <p:txBody>
          <a:bodyPr/>
          <a:lstStyle/>
          <a:p>
            <a:r>
              <a:rPr lang="en-US" sz="4400" i="1" dirty="0" smtClean="0"/>
              <a:t>Develop an Emergency Management Plan</a:t>
            </a:r>
            <a:endParaRPr lang="en-US" sz="4400" i="1" dirty="0"/>
          </a:p>
        </p:txBody>
      </p:sp>
      <p:sp>
        <p:nvSpPr>
          <p:cNvPr id="7" name="TextBox 6"/>
          <p:cNvSpPr txBox="1"/>
          <p:nvPr/>
        </p:nvSpPr>
        <p:spPr>
          <a:xfrm>
            <a:off x="1066800" y="5029200"/>
            <a:ext cx="6400800" cy="369332"/>
          </a:xfrm>
          <a:prstGeom prst="rect">
            <a:avLst/>
          </a:prstGeom>
          <a:noFill/>
        </p:spPr>
        <p:txBody>
          <a:bodyPr wrap="square" rtlCol="0">
            <a:spAutoFit/>
          </a:bodyPr>
          <a:lstStyle/>
          <a:p>
            <a:r>
              <a:rPr lang="en-US" dirty="0" smtClean="0"/>
              <a:t>Texas Division of Emergency Management (TDEM) website</a:t>
            </a:r>
            <a:endParaRPr lang="en-US" dirty="0"/>
          </a:p>
        </p:txBody>
      </p:sp>
    </p:spTree>
    <p:extLst>
      <p:ext uri="{BB962C8B-B14F-4D97-AF65-F5344CB8AC3E}">
        <p14:creationId xmlns:p14="http://schemas.microsoft.com/office/powerpoint/2010/main" val="2527278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pPr eaLnBrk="1" hangingPunct="1">
              <a:defRPr/>
            </a:pPr>
            <a:r>
              <a:rPr lang="en-US" sz="4000" dirty="0" smtClean="0"/>
              <a:t>Why have an Emergency Plan for your Municipality?</a:t>
            </a:r>
          </a:p>
        </p:txBody>
      </p:sp>
      <p:sp>
        <p:nvSpPr>
          <p:cNvPr id="241667" name="Rectangle 3"/>
          <p:cNvSpPr>
            <a:spLocks noGrp="1" noChangeArrowheads="1"/>
          </p:cNvSpPr>
          <p:nvPr>
            <p:ph type="body" idx="1"/>
          </p:nvPr>
        </p:nvSpPr>
        <p:spPr>
          <a:xfrm>
            <a:off x="457200" y="1828800"/>
            <a:ext cx="8229600" cy="4267200"/>
          </a:xfrm>
        </p:spPr>
        <p:txBody>
          <a:bodyPr/>
          <a:lstStyle/>
          <a:p>
            <a:pPr eaLnBrk="1" hangingPunct="1">
              <a:lnSpc>
                <a:spcPct val="80000"/>
              </a:lnSpc>
              <a:defRPr/>
            </a:pPr>
            <a:r>
              <a:rPr lang="en-US" sz="2400" dirty="0" smtClean="0"/>
              <a:t>Helps local government fulfill moral responsibility to protect employees, the community and the environment.</a:t>
            </a:r>
          </a:p>
          <a:p>
            <a:pPr eaLnBrk="1" hangingPunct="1">
              <a:lnSpc>
                <a:spcPct val="80000"/>
              </a:lnSpc>
              <a:buNone/>
              <a:defRPr/>
            </a:pPr>
            <a:endParaRPr lang="en-US" sz="2400" dirty="0" smtClean="0"/>
          </a:p>
          <a:p>
            <a:pPr eaLnBrk="1" hangingPunct="1">
              <a:lnSpc>
                <a:spcPct val="80000"/>
              </a:lnSpc>
              <a:defRPr/>
            </a:pPr>
            <a:r>
              <a:rPr lang="en-US" sz="2400" dirty="0" smtClean="0"/>
              <a:t>Facilitates compliance with regulatory requirements of Federal and State agencies.</a:t>
            </a:r>
          </a:p>
          <a:p>
            <a:pPr eaLnBrk="1" hangingPunct="1">
              <a:lnSpc>
                <a:spcPct val="80000"/>
              </a:lnSpc>
              <a:defRPr/>
            </a:pPr>
            <a:endParaRPr lang="en-US" sz="2400" dirty="0" smtClean="0"/>
          </a:p>
          <a:p>
            <a:pPr eaLnBrk="1" hangingPunct="1">
              <a:lnSpc>
                <a:spcPct val="80000"/>
              </a:lnSpc>
              <a:defRPr/>
            </a:pPr>
            <a:r>
              <a:rPr lang="en-US" sz="2400" dirty="0" smtClean="0"/>
              <a:t>Enhances a municipality’s ability to recover from financial losses, regulatory fines, loss of sales tax market share, damages to equipment or facilities or local business interruption.</a:t>
            </a:r>
          </a:p>
          <a:p>
            <a:pPr eaLnBrk="1" hangingPunct="1">
              <a:lnSpc>
                <a:spcPct val="80000"/>
              </a:lnSpc>
              <a:defRPr/>
            </a:pPr>
            <a:endParaRPr lang="en-US" sz="2400" dirty="0" smtClean="0"/>
          </a:p>
          <a:p>
            <a:pPr eaLnBrk="1" hangingPunct="1">
              <a:lnSpc>
                <a:spcPct val="80000"/>
              </a:lnSpc>
              <a:defRPr/>
            </a:pPr>
            <a:r>
              <a:rPr lang="en-US" sz="2400" dirty="0" smtClean="0"/>
              <a:t>Reduces exposure to civil or criminal liability in the event of an incident.</a:t>
            </a:r>
          </a:p>
          <a:p>
            <a:pPr eaLnBrk="1" hangingPunct="1">
              <a:lnSpc>
                <a:spcPct val="80000"/>
              </a:lnSpc>
              <a:defRPr/>
            </a:pPr>
            <a:endParaRPr lang="en-US"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US" b="1" dirty="0" smtClean="0"/>
              <a:t>Defining Emergency Management</a:t>
            </a:r>
            <a:endParaRPr lang="en-US" b="1" dirty="0"/>
          </a:p>
        </p:txBody>
      </p:sp>
      <p:sp>
        <p:nvSpPr>
          <p:cNvPr id="6" name="Subtitle 5"/>
          <p:cNvSpPr>
            <a:spLocks noGrp="1"/>
          </p:cNvSpPr>
          <p:nvPr>
            <p:ph type="subTitle" sz="quarter" idx="1"/>
          </p:nvPr>
        </p:nvSpPr>
        <p:spPr/>
        <p:txBody>
          <a:bodyPr/>
          <a:lstStyle/>
          <a:p>
            <a:endParaRPr lang="en-US" i="1" dirty="0"/>
          </a:p>
        </p:txBody>
      </p:sp>
    </p:spTree>
    <p:extLst>
      <p:ext uri="{BB962C8B-B14F-4D97-AF65-F5344CB8AC3E}">
        <p14:creationId xmlns:p14="http://schemas.microsoft.com/office/powerpoint/2010/main" val="3683524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have an Emergency Plan </a:t>
            </a:r>
            <a:br>
              <a:rPr lang="en-US" dirty="0" smtClean="0"/>
            </a:br>
            <a:r>
              <a:rPr lang="en-US" dirty="0" smtClean="0"/>
              <a:t>cont.</a:t>
            </a:r>
            <a:endParaRPr lang="en-US" dirty="0"/>
          </a:p>
        </p:txBody>
      </p:sp>
      <p:sp>
        <p:nvSpPr>
          <p:cNvPr id="3" name="Content Placeholder 2"/>
          <p:cNvSpPr>
            <a:spLocks noGrp="1"/>
          </p:cNvSpPr>
          <p:nvPr>
            <p:ph idx="1"/>
          </p:nvPr>
        </p:nvSpPr>
        <p:spPr/>
        <p:txBody>
          <a:bodyPr/>
          <a:lstStyle/>
          <a:p>
            <a:pPr eaLnBrk="1" hangingPunct="1">
              <a:lnSpc>
                <a:spcPct val="80000"/>
              </a:lnSpc>
              <a:defRPr/>
            </a:pPr>
            <a:r>
              <a:rPr lang="en-US" sz="2800" dirty="0" smtClean="0"/>
              <a:t>Enhances a municipalities image and credibility with employees, regulators, and the community</a:t>
            </a:r>
          </a:p>
          <a:p>
            <a:pPr eaLnBrk="1" hangingPunct="1">
              <a:lnSpc>
                <a:spcPct val="80000"/>
              </a:lnSpc>
              <a:defRPr/>
            </a:pPr>
            <a:endParaRPr lang="en-US" sz="2800" dirty="0" smtClean="0"/>
          </a:p>
          <a:p>
            <a:pPr eaLnBrk="1" hangingPunct="1">
              <a:lnSpc>
                <a:spcPct val="80000"/>
              </a:lnSpc>
              <a:defRPr/>
            </a:pPr>
            <a:r>
              <a:rPr lang="en-US" sz="2800" dirty="0" smtClean="0"/>
              <a:t>In some cases, it reduces insurance premiums</a:t>
            </a:r>
          </a:p>
          <a:p>
            <a:pPr eaLnBrk="1" hangingPunct="1">
              <a:lnSpc>
                <a:spcPct val="80000"/>
              </a:lnSpc>
              <a:defRPr/>
            </a:pPr>
            <a:endParaRPr lang="en-US" sz="2800" dirty="0" smtClean="0"/>
          </a:p>
          <a:p>
            <a:pPr eaLnBrk="1" hangingPunct="1">
              <a:lnSpc>
                <a:spcPct val="80000"/>
              </a:lnSpc>
              <a:defRPr/>
            </a:pPr>
            <a:r>
              <a:rPr lang="en-US" sz="2800" dirty="0" smtClean="0"/>
              <a:t>An Emergency Plan, training (NIMS) of emergency management personnel AND elected officials is a requirement for Homeland Security Grant Program funding</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Management Plan</a:t>
            </a:r>
            <a:endParaRPr lang="en-US" dirty="0"/>
          </a:p>
        </p:txBody>
      </p:sp>
      <p:sp>
        <p:nvSpPr>
          <p:cNvPr id="3" name="Content Placeholder 2"/>
          <p:cNvSpPr>
            <a:spLocks noGrp="1"/>
          </p:cNvSpPr>
          <p:nvPr>
            <p:ph idx="1"/>
          </p:nvPr>
        </p:nvSpPr>
        <p:spPr/>
        <p:txBody>
          <a:bodyPr/>
          <a:lstStyle/>
          <a:p>
            <a:pPr algn="ctr">
              <a:buNone/>
            </a:pPr>
            <a:r>
              <a:rPr lang="en-US" dirty="0" smtClean="0"/>
              <a:t>ANNEX U - LEGAL</a:t>
            </a:r>
          </a:p>
          <a:p>
            <a:pPr algn="just">
              <a:buNone/>
            </a:pPr>
            <a:r>
              <a:rPr lang="en-US" dirty="0" smtClean="0"/>
              <a:t>	Purpose: “to make provision for legal services during emergency situations or when such situations appear imminent, and to provide guidance for invoking the emergency powers of government when necessary.”</a:t>
            </a:r>
          </a:p>
          <a:p>
            <a:pPr algn="ctr"/>
            <a:endParaRPr lang="en-US" dirty="0"/>
          </a:p>
        </p:txBody>
      </p:sp>
    </p:spTree>
    <p:extLst>
      <p:ext uri="{BB962C8B-B14F-4D97-AF65-F5344CB8AC3E}">
        <p14:creationId xmlns:p14="http://schemas.microsoft.com/office/powerpoint/2010/main" val="1505732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239963" y="411163"/>
          <a:ext cx="4664075" cy="6035675"/>
        </p:xfrm>
        <a:graphic>
          <a:graphicData uri="http://schemas.openxmlformats.org/presentationml/2006/ole">
            <mc:AlternateContent xmlns:mc="http://schemas.openxmlformats.org/markup-compatibility/2006">
              <mc:Choice xmlns:v="urn:schemas-microsoft-com:vml" Requires="v">
                <p:oleObj spid="_x0000_s1042" name="Acrobat Document" r:id="rId4" imgW="4663386" imgH="6035020" progId="AcroExch.Document.7">
                  <p:embed/>
                </p:oleObj>
              </mc:Choice>
              <mc:Fallback>
                <p:oleObj name="Acrobat Document" r:id="rId4" imgW="4663386" imgH="6035020" progId="AcroExch.Document.7">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9963" y="411163"/>
                        <a:ext cx="4664075" cy="603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66740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r>
              <a:rPr lang="en-US" dirty="0" smtClean="0"/>
              <a:t>Disaster Preparation</a:t>
            </a:r>
            <a:endParaRPr lang="en-US" dirty="0"/>
          </a:p>
        </p:txBody>
      </p:sp>
      <p:sp>
        <p:nvSpPr>
          <p:cNvPr id="3" name="Content Placeholder 2"/>
          <p:cNvSpPr>
            <a:spLocks noGrp="1"/>
          </p:cNvSpPr>
          <p:nvPr>
            <p:ph idx="1"/>
          </p:nvPr>
        </p:nvSpPr>
        <p:spPr>
          <a:xfrm>
            <a:off x="457200" y="1524000"/>
            <a:ext cx="8229600" cy="4572000"/>
          </a:xfrm>
        </p:spPr>
        <p:txBody>
          <a:bodyPr>
            <a:normAutofit fontScale="92500" lnSpcReduction="10000"/>
          </a:bodyPr>
          <a:lstStyle/>
          <a:p>
            <a:r>
              <a:rPr lang="en-US" dirty="0" smtClean="0"/>
              <a:t>Emergency Notification System (i.e. </a:t>
            </a:r>
            <a:r>
              <a:rPr lang="en-US" dirty="0" err="1" smtClean="0"/>
              <a:t>CodeRed</a:t>
            </a:r>
            <a:r>
              <a:rPr lang="en-US" dirty="0" smtClean="0"/>
              <a:t>)</a:t>
            </a:r>
          </a:p>
          <a:p>
            <a:endParaRPr lang="en-US" dirty="0" smtClean="0"/>
          </a:p>
          <a:p>
            <a:r>
              <a:rPr lang="en-US" dirty="0" smtClean="0"/>
              <a:t>MOUs for Cooperation from Regional Partners – Disaster District Chair, Multi-Agency Coordination Center, neighboring jurisdictions, etc.</a:t>
            </a:r>
          </a:p>
          <a:p>
            <a:endParaRPr lang="en-US" dirty="0" smtClean="0"/>
          </a:p>
          <a:p>
            <a:r>
              <a:rPr lang="en-US" dirty="0" smtClean="0"/>
              <a:t>Be prepared to be self-sufficient for at least 72 hours (FEMA’s average response time)</a:t>
            </a:r>
          </a:p>
          <a:p>
            <a:endParaRPr lang="en-US" dirty="0"/>
          </a:p>
        </p:txBody>
      </p:sp>
    </p:spTree>
    <p:extLst>
      <p:ext uri="{BB962C8B-B14F-4D97-AF65-F5344CB8AC3E}">
        <p14:creationId xmlns:p14="http://schemas.microsoft.com/office/powerpoint/2010/main" val="2270854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FEMA Reimbursement</a:t>
            </a:r>
            <a:br>
              <a:rPr lang="en-US" dirty="0" smtClean="0"/>
            </a:br>
            <a:r>
              <a:rPr lang="en-US" dirty="0" smtClean="0"/>
              <a:t>After a Disaster Declaration </a:t>
            </a:r>
            <a:endParaRPr lang="en-US" dirty="0"/>
          </a:p>
        </p:txBody>
      </p:sp>
      <p:sp>
        <p:nvSpPr>
          <p:cNvPr id="3" name="Content Placeholder 2"/>
          <p:cNvSpPr>
            <a:spLocks noGrp="1"/>
          </p:cNvSpPr>
          <p:nvPr>
            <p:ph idx="1"/>
          </p:nvPr>
        </p:nvSpPr>
        <p:spPr>
          <a:xfrm>
            <a:off x="457200" y="1600200"/>
            <a:ext cx="8229600" cy="4495800"/>
          </a:xfrm>
        </p:spPr>
        <p:txBody>
          <a:bodyPr/>
          <a:lstStyle/>
          <a:p>
            <a:r>
              <a:rPr lang="en-US" dirty="0" smtClean="0"/>
              <a:t>Maintain current Standard Operating Procedures, Policies and Processes for:</a:t>
            </a:r>
          </a:p>
          <a:p>
            <a:r>
              <a:rPr lang="en-US" dirty="0" smtClean="0"/>
              <a:t>Emergency purchases</a:t>
            </a:r>
          </a:p>
          <a:p>
            <a:r>
              <a:rPr lang="en-US" dirty="0" smtClean="0"/>
              <a:t>Overtime labor </a:t>
            </a:r>
          </a:p>
          <a:p>
            <a:r>
              <a:rPr lang="en-US" dirty="0" smtClean="0"/>
              <a:t>Emergency contracting</a:t>
            </a:r>
          </a:p>
          <a:p>
            <a:r>
              <a:rPr lang="en-US" dirty="0" smtClean="0"/>
              <a:t>Equipment logs</a:t>
            </a:r>
          </a:p>
          <a:p>
            <a:r>
              <a:rPr lang="en-US" dirty="0" smtClean="0"/>
              <a:t>Etc.</a:t>
            </a:r>
          </a:p>
          <a:p>
            <a:pPr algn="ctr">
              <a:buNone/>
            </a:pPr>
            <a:r>
              <a:rPr lang="en-US" dirty="0" smtClean="0">
                <a:solidFill>
                  <a:srgbClr val="FF0000"/>
                </a:solidFill>
              </a:rPr>
              <a:t>EMERGENCY EXPENSES OVER $62,500 ARE SUBJECT TO A FEMA AUDIT</a:t>
            </a:r>
          </a:p>
          <a:p>
            <a:endParaRPr lang="en-US" dirty="0" smtClean="0"/>
          </a:p>
        </p:txBody>
      </p:sp>
    </p:spTree>
    <p:extLst>
      <p:ext uri="{BB962C8B-B14F-4D97-AF65-F5344CB8AC3E}">
        <p14:creationId xmlns:p14="http://schemas.microsoft.com/office/powerpoint/2010/main" val="1379058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p:txBody>
          <a:bodyPr/>
          <a:lstStyle/>
          <a:p>
            <a:r>
              <a:rPr lang="en-US" b="1" dirty="0"/>
              <a:t>Duties &amp; Authority</a:t>
            </a:r>
            <a:endParaRPr lang="en-US" dirty="0"/>
          </a:p>
        </p:txBody>
      </p:sp>
      <p:sp>
        <p:nvSpPr>
          <p:cNvPr id="4" name="Subtitle 3"/>
          <p:cNvSpPr>
            <a:spLocks noGrp="1"/>
          </p:cNvSpPr>
          <p:nvPr>
            <p:ph type="subTitle" sz="quarter" idx="1"/>
          </p:nvPr>
        </p:nvSpPr>
        <p:spPr/>
        <p:txBody>
          <a:bodyPr/>
          <a:lstStyle/>
          <a:p>
            <a:r>
              <a:rPr lang="en-US" i="1" dirty="0"/>
              <a:t>Local Political Subdivisions and State (Governor)</a:t>
            </a:r>
          </a:p>
        </p:txBody>
      </p:sp>
    </p:spTree>
    <p:extLst>
      <p:ext uri="{BB962C8B-B14F-4D97-AF65-F5344CB8AC3E}">
        <p14:creationId xmlns:p14="http://schemas.microsoft.com/office/powerpoint/2010/main" val="27731456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Local Authority:</a:t>
            </a:r>
            <a:br>
              <a:rPr lang="en-US" dirty="0">
                <a:effectLst/>
              </a:rPr>
            </a:br>
            <a:r>
              <a:rPr lang="en-US" sz="1800" i="1" dirty="0">
                <a:effectLst/>
              </a:rPr>
              <a:t>See</a:t>
            </a:r>
            <a:r>
              <a:rPr lang="en-US" sz="1800" dirty="0">
                <a:effectLst/>
              </a:rPr>
              <a:t> Tex. Gov’t Code …</a:t>
            </a:r>
            <a:endParaRPr lang="en-US" sz="1800" dirty="0"/>
          </a:p>
        </p:txBody>
      </p:sp>
      <p:sp>
        <p:nvSpPr>
          <p:cNvPr id="3" name="Content Placeholder 2"/>
          <p:cNvSpPr>
            <a:spLocks noGrp="1"/>
          </p:cNvSpPr>
          <p:nvPr>
            <p:ph idx="1"/>
          </p:nvPr>
        </p:nvSpPr>
        <p:spPr/>
        <p:txBody>
          <a:bodyPr/>
          <a:lstStyle/>
          <a:p>
            <a:pPr>
              <a:spcAft>
                <a:spcPts val="1800"/>
              </a:spcAft>
            </a:pPr>
            <a:r>
              <a:rPr lang="en-US" sz="1800" dirty="0">
                <a:effectLst>
                  <a:outerShdw blurRad="38100" dist="38100" dir="2700000" algn="tl">
                    <a:srgbClr val="000000">
                      <a:alpha val="43137"/>
                    </a:srgbClr>
                  </a:outerShdw>
                </a:effectLst>
              </a:rPr>
              <a:t>Declaration of Local Disaster (§418.108)</a:t>
            </a:r>
          </a:p>
          <a:p>
            <a:pPr>
              <a:spcAft>
                <a:spcPts val="600"/>
              </a:spcAft>
            </a:pPr>
            <a:r>
              <a:rPr lang="en-US" sz="1800" dirty="0">
                <a:effectLst>
                  <a:outerShdw blurRad="38100" dist="38100" dir="2700000" algn="tl">
                    <a:srgbClr val="000000">
                      <a:alpha val="43137"/>
                    </a:srgbClr>
                  </a:outerShdw>
                </a:effectLst>
              </a:rPr>
              <a:t>The Mayor or presiding officer is designated as the Emergency Management Director (EMD) for the officer’s political subdivision.  </a:t>
            </a:r>
            <a:r>
              <a:rPr lang="en-US" sz="1800" i="1" u="sng" dirty="0">
                <a:effectLst>
                  <a:outerShdw blurRad="38100" dist="38100" dir="2700000" algn="tl">
                    <a:srgbClr val="000000">
                      <a:alpha val="43137"/>
                    </a:srgbClr>
                  </a:outerShdw>
                </a:effectLst>
              </a:rPr>
              <a:t>The EMD serves as the Governor’s designated agent and may exercise the powers granted to the Governor on an appropriate local scale.</a:t>
            </a:r>
            <a:r>
              <a:rPr lang="en-US" sz="1800" dirty="0">
                <a:effectLst>
                  <a:outerShdw blurRad="38100" dist="38100" dir="2700000" algn="tl">
                    <a:srgbClr val="000000">
                      <a:alpha val="43137"/>
                    </a:srgbClr>
                  </a:outerShdw>
                </a:effectLst>
              </a:rPr>
              <a:t>  See “Governor’s Authority.”</a:t>
            </a:r>
          </a:p>
          <a:p>
            <a:pPr marL="0" indent="0">
              <a:spcAft>
                <a:spcPts val="0"/>
              </a:spcAft>
              <a:buNone/>
            </a:pPr>
            <a:r>
              <a:rPr lang="en-US" sz="1800" dirty="0">
                <a:effectLst>
                  <a:outerShdw blurRad="38100" dist="38100" dir="2700000" algn="tl">
                    <a:srgbClr val="000000">
                      <a:alpha val="43137"/>
                    </a:srgbClr>
                  </a:outerShdw>
                </a:effectLst>
              </a:rPr>
              <a:t>     The Mayor may designate an Emergency Management Coordinator  (EMC)     </a:t>
            </a:r>
          </a:p>
          <a:p>
            <a:pPr marL="0" indent="0">
              <a:spcAft>
                <a:spcPts val="0"/>
              </a:spcAft>
              <a:buNone/>
            </a:pPr>
            <a:r>
              <a:rPr lang="en-US" sz="1800" dirty="0">
                <a:effectLst>
                  <a:outerShdw blurRad="38100" dist="38100" dir="2700000" algn="tl">
                    <a:srgbClr val="000000">
                      <a:alpha val="43137"/>
                    </a:srgbClr>
                  </a:outerShdw>
                </a:effectLst>
              </a:rPr>
              <a:t>     to serve as an assistant to the EMD for emergency management purposes. </a:t>
            </a:r>
          </a:p>
          <a:p>
            <a:pPr marL="0" indent="0">
              <a:spcAft>
                <a:spcPts val="1800"/>
              </a:spcAft>
              <a:buNone/>
            </a:pPr>
            <a:r>
              <a:rPr lang="en-US" sz="1800" dirty="0">
                <a:effectLst>
                  <a:outerShdw blurRad="38100" dist="38100" dir="2700000" algn="tl">
                    <a:srgbClr val="000000">
                      <a:alpha val="43137"/>
                    </a:srgbClr>
                  </a:outerShdw>
                </a:effectLst>
              </a:rPr>
              <a:t>     (§418.1015) </a:t>
            </a:r>
          </a:p>
          <a:p>
            <a:pPr>
              <a:spcAft>
                <a:spcPts val="0"/>
              </a:spcAft>
            </a:pPr>
            <a:r>
              <a:rPr lang="en-US" sz="1800" dirty="0">
                <a:effectLst>
                  <a:outerShdw blurRad="38100" dist="38100" dir="2700000" algn="tl">
                    <a:srgbClr val="000000">
                      <a:alpha val="43137"/>
                    </a:srgbClr>
                  </a:outerShdw>
                </a:effectLst>
              </a:rPr>
              <a:t>Local government entity may establish inter-jurisdictional agreements to provide mutual aid assistance on request from other local governments </a:t>
            </a:r>
          </a:p>
          <a:p>
            <a:pPr marL="0" indent="0">
              <a:spcAft>
                <a:spcPts val="600"/>
              </a:spcAft>
              <a:buNone/>
            </a:pPr>
            <a:r>
              <a:rPr lang="en-US" sz="1800" b="1" i="1" dirty="0">
                <a:effectLst>
                  <a:outerShdw blurRad="38100" dist="38100" dir="2700000" algn="tl">
                    <a:srgbClr val="000000">
                      <a:alpha val="43137"/>
                    </a:srgbClr>
                  </a:outerShdw>
                </a:effectLst>
              </a:rPr>
              <a:t>     </a:t>
            </a:r>
            <a:r>
              <a:rPr lang="en-US" sz="1800" dirty="0">
                <a:effectLst>
                  <a:outerShdw blurRad="38100" dist="38100" dir="2700000" algn="tl">
                    <a:srgbClr val="000000">
                      <a:alpha val="43137"/>
                    </a:srgbClr>
                  </a:outerShdw>
                </a:effectLst>
              </a:rPr>
              <a:t>(§418.109 </a:t>
            </a:r>
            <a:r>
              <a:rPr lang="en-US" sz="1800" i="1" dirty="0">
                <a:effectLst>
                  <a:outerShdw blurRad="38100" dist="38100" dir="2700000" algn="tl">
                    <a:srgbClr val="000000">
                      <a:alpha val="43137"/>
                    </a:srgbClr>
                  </a:outerShdw>
                </a:effectLst>
              </a:rPr>
              <a:t>and</a:t>
            </a:r>
            <a:r>
              <a:rPr lang="en-US" sz="1800" dirty="0">
                <a:effectLst>
                  <a:outerShdw blurRad="38100" dist="38100" dir="2700000" algn="tl">
                    <a:srgbClr val="000000">
                      <a:alpha val="43137"/>
                    </a:srgbClr>
                  </a:outerShdw>
                </a:effectLst>
              </a:rPr>
              <a:t> §418.115, </a:t>
            </a:r>
            <a:r>
              <a:rPr lang="en-US" sz="1800" u="sng" dirty="0">
                <a:effectLst>
                  <a:outerShdw blurRad="38100" dist="38100" dir="2700000" algn="tl">
                    <a:srgbClr val="000000">
                      <a:alpha val="43137"/>
                    </a:srgbClr>
                  </a:outerShdw>
                </a:effectLst>
              </a:rPr>
              <a:t>Requesting and Providing Mutual Aid Assistance)</a:t>
            </a:r>
            <a:r>
              <a:rPr lang="en-US" sz="1800" i="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2435226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Governor’s Authority:</a:t>
            </a:r>
            <a:br>
              <a:rPr lang="en-US" dirty="0">
                <a:effectLst/>
              </a:rPr>
            </a:br>
            <a:r>
              <a:rPr lang="en-US" sz="1800" i="1" dirty="0">
                <a:effectLst/>
              </a:rPr>
              <a:t>See</a:t>
            </a:r>
            <a:r>
              <a:rPr lang="en-US" sz="1800" dirty="0">
                <a:effectLst/>
              </a:rPr>
              <a:t> Tex. Gov’t Code …</a:t>
            </a:r>
            <a:endParaRPr lang="en-US" dirty="0"/>
          </a:p>
        </p:txBody>
      </p:sp>
      <p:sp>
        <p:nvSpPr>
          <p:cNvPr id="3" name="Content Placeholder 2"/>
          <p:cNvSpPr>
            <a:spLocks noGrp="1"/>
          </p:cNvSpPr>
          <p:nvPr>
            <p:ph idx="1"/>
          </p:nvPr>
        </p:nvSpPr>
        <p:spPr/>
        <p:txBody>
          <a:bodyPr/>
          <a:lstStyle/>
          <a:p>
            <a:pPr>
              <a:lnSpc>
                <a:spcPct val="150000"/>
              </a:lnSpc>
            </a:pPr>
            <a:r>
              <a:rPr lang="en-US" sz="2200" dirty="0">
                <a:effectLst/>
              </a:rPr>
              <a:t>Suspension of Certain Laws/Rules  (§ 418.106)</a:t>
            </a:r>
          </a:p>
          <a:p>
            <a:pPr>
              <a:lnSpc>
                <a:spcPct val="150000"/>
              </a:lnSpc>
            </a:pPr>
            <a:r>
              <a:rPr lang="en-US" sz="2200" dirty="0">
                <a:effectLst/>
              </a:rPr>
              <a:t>Use of Public and Private Resources  (§418.017)</a:t>
            </a:r>
          </a:p>
          <a:p>
            <a:pPr>
              <a:lnSpc>
                <a:spcPct val="150000"/>
              </a:lnSpc>
            </a:pPr>
            <a:r>
              <a:rPr lang="en-US" sz="2200" dirty="0">
                <a:effectLst/>
              </a:rPr>
              <a:t>Movement of People  (§418.018)	</a:t>
            </a:r>
          </a:p>
          <a:p>
            <a:pPr>
              <a:lnSpc>
                <a:spcPct val="150000"/>
              </a:lnSpc>
            </a:pPr>
            <a:r>
              <a:rPr lang="en-US" sz="2200" dirty="0">
                <a:effectLst/>
              </a:rPr>
              <a:t>Restricted Sale and Transportation of Materials  (§418.019)</a:t>
            </a:r>
          </a:p>
          <a:p>
            <a:pPr>
              <a:lnSpc>
                <a:spcPct val="150000"/>
              </a:lnSpc>
            </a:pPr>
            <a:r>
              <a:rPr lang="en-US" sz="2200" dirty="0">
                <a:effectLst/>
              </a:rPr>
              <a:t>Temporary Housing and Emergency Shelter  (§418.20)</a:t>
            </a:r>
          </a:p>
          <a:p>
            <a:pPr>
              <a:lnSpc>
                <a:spcPct val="150000"/>
              </a:lnSpc>
            </a:pPr>
            <a:r>
              <a:rPr lang="en-US" sz="2200" dirty="0">
                <a:effectLst/>
              </a:rPr>
              <a:t>Clearance of Debris  (§418.023)</a:t>
            </a:r>
          </a:p>
        </p:txBody>
      </p:sp>
    </p:spTree>
    <p:extLst>
      <p:ext uri="{BB962C8B-B14F-4D97-AF65-F5344CB8AC3E}">
        <p14:creationId xmlns:p14="http://schemas.microsoft.com/office/powerpoint/2010/main" val="5267659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claration of Disaster.jpg"/>
          <p:cNvPicPr>
            <a:picLocks noChangeAspect="1"/>
          </p:cNvPicPr>
          <p:nvPr/>
        </p:nvPicPr>
        <p:blipFill>
          <a:blip r:embed="rId3" cstate="print"/>
          <a:stretch>
            <a:fillRect/>
          </a:stretch>
        </p:blipFill>
        <p:spPr>
          <a:xfrm>
            <a:off x="1922318" y="0"/>
            <a:ext cx="5299364" cy="6858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52400"/>
            <a:ext cx="4876800" cy="6553200"/>
          </a:xfrm>
          <a:prstGeom prst="rect">
            <a:avLst/>
          </a:prstGeom>
        </p:spPr>
      </p:pic>
    </p:spTree>
    <p:extLst>
      <p:ext uri="{BB962C8B-B14F-4D97-AF65-F5344CB8AC3E}">
        <p14:creationId xmlns:p14="http://schemas.microsoft.com/office/powerpoint/2010/main" val="1911460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457200" y="381000"/>
            <a:ext cx="8229600" cy="1066800"/>
          </a:xfrm>
        </p:spPr>
        <p:txBody>
          <a:bodyPr/>
          <a:lstStyle/>
          <a:p>
            <a:pPr eaLnBrk="1" hangingPunct="1">
              <a:defRPr/>
            </a:pPr>
            <a:r>
              <a:rPr lang="en-US" smtClean="0"/>
              <a:t>What is an Emergency?</a:t>
            </a:r>
          </a:p>
        </p:txBody>
      </p:sp>
      <p:sp>
        <p:nvSpPr>
          <p:cNvPr id="240643" name="Rectangle 3"/>
          <p:cNvSpPr>
            <a:spLocks noGrp="1" noChangeArrowheads="1"/>
          </p:cNvSpPr>
          <p:nvPr>
            <p:ph type="body" idx="1"/>
          </p:nvPr>
        </p:nvSpPr>
        <p:spPr>
          <a:xfrm>
            <a:off x="457200" y="1371600"/>
            <a:ext cx="8229600" cy="5105400"/>
          </a:xfrm>
        </p:spPr>
        <p:txBody>
          <a:bodyPr/>
          <a:lstStyle/>
          <a:p>
            <a:pPr algn="just" eaLnBrk="1" hangingPunct="1">
              <a:defRPr/>
            </a:pPr>
            <a:r>
              <a:rPr lang="en-US" dirty="0" smtClean="0"/>
              <a:t>An emergency is the occurrence or imminent threat of a condition, incident, or event that requires immediate response actions to save lives; prevent injuries; protect property, public health, the environment, and public safety; or to lessen or avert the threat of disaster – </a:t>
            </a:r>
            <a:r>
              <a:rPr lang="en-US" sz="2400" dirty="0" smtClean="0"/>
              <a:t>(Texas DPS, Texas Division of Emergency Management (Mar. 2013)</a:t>
            </a:r>
          </a:p>
          <a:p>
            <a:pPr marL="0" indent="0" eaLnBrk="1" hangingPunct="1">
              <a:buNone/>
              <a:defRPr/>
            </a:pPr>
            <a:r>
              <a:rPr lang="en-US" sz="2400" dirty="0" smtClean="0"/>
              <a:t>See also Tex. Gov’t Code Sec. 433.001, Proclamation of State of Emergency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US" b="1" dirty="0"/>
              <a:t>Best Practices</a:t>
            </a:r>
            <a:endParaRPr lang="en-US" dirty="0"/>
          </a:p>
        </p:txBody>
      </p:sp>
      <p:sp>
        <p:nvSpPr>
          <p:cNvPr id="5" name="Subtitle 4"/>
          <p:cNvSpPr>
            <a:spLocks noGrp="1"/>
          </p:cNvSpPr>
          <p:nvPr>
            <p:ph type="subTitle" sz="quarter" idx="1"/>
          </p:nvPr>
        </p:nvSpPr>
        <p:spPr/>
        <p:txBody>
          <a:bodyPr/>
          <a:lstStyle/>
          <a:p>
            <a:r>
              <a:rPr lang="en-US" i="1" dirty="0"/>
              <a:t>DO’s and DON’Ts</a:t>
            </a:r>
          </a:p>
        </p:txBody>
      </p:sp>
    </p:spTree>
    <p:extLst>
      <p:ext uri="{BB962C8B-B14F-4D97-AF65-F5344CB8AC3E}">
        <p14:creationId xmlns:p14="http://schemas.microsoft.com/office/powerpoint/2010/main" val="3068628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4114800"/>
          </a:xfrm>
        </p:spPr>
        <p:txBody>
          <a:bodyPr/>
          <a:lstStyle/>
          <a:p>
            <a:pPr>
              <a:spcAft>
                <a:spcPts val="600"/>
              </a:spcAft>
            </a:pPr>
            <a:r>
              <a:rPr lang="en-US" sz="2400" dirty="0" smtClean="0"/>
              <a:t>Get to know your EM staff </a:t>
            </a:r>
            <a:r>
              <a:rPr lang="en-US" sz="2400" u="sng" dirty="0" smtClean="0"/>
              <a:t>before</a:t>
            </a:r>
            <a:r>
              <a:rPr lang="en-US" sz="2400" dirty="0" smtClean="0"/>
              <a:t> a disaster</a:t>
            </a:r>
          </a:p>
          <a:p>
            <a:pPr>
              <a:spcAft>
                <a:spcPts val="600"/>
              </a:spcAft>
            </a:pPr>
            <a:r>
              <a:rPr lang="en-US" sz="2400" dirty="0" smtClean="0"/>
              <a:t>Maximize </a:t>
            </a:r>
            <a:r>
              <a:rPr lang="en-US" sz="2400" dirty="0"/>
              <a:t>Staff Capabilities</a:t>
            </a:r>
          </a:p>
          <a:p>
            <a:pPr>
              <a:spcAft>
                <a:spcPts val="600"/>
              </a:spcAft>
            </a:pPr>
            <a:r>
              <a:rPr lang="en-US" sz="2400" dirty="0"/>
              <a:t>Utilize Social Media to </a:t>
            </a:r>
            <a:r>
              <a:rPr lang="en-US" sz="2400" dirty="0" smtClean="0"/>
              <a:t>push </a:t>
            </a:r>
            <a:r>
              <a:rPr lang="en-US" sz="2400" dirty="0"/>
              <a:t>unified </a:t>
            </a:r>
            <a:r>
              <a:rPr lang="en-US" sz="2400" dirty="0" smtClean="0"/>
              <a:t>messages</a:t>
            </a:r>
            <a:endParaRPr lang="en-US" sz="2400" dirty="0"/>
          </a:p>
          <a:p>
            <a:pPr>
              <a:spcAft>
                <a:spcPts val="600"/>
              </a:spcAft>
            </a:pPr>
            <a:r>
              <a:rPr lang="en-US" sz="2400" dirty="0"/>
              <a:t>Use Social Media as a data </a:t>
            </a:r>
            <a:r>
              <a:rPr lang="en-US" sz="2400" dirty="0" smtClean="0"/>
              <a:t>source</a:t>
            </a:r>
            <a:endParaRPr lang="en-US" sz="2400" dirty="0"/>
          </a:p>
          <a:p>
            <a:pPr>
              <a:spcAft>
                <a:spcPts val="600"/>
              </a:spcAft>
            </a:pPr>
            <a:r>
              <a:rPr lang="en-US" sz="2400" dirty="0" smtClean="0"/>
              <a:t>Designate </a:t>
            </a:r>
            <a:r>
              <a:rPr lang="en-US" sz="2400" dirty="0"/>
              <a:t>personnel in preparation for </a:t>
            </a:r>
            <a:r>
              <a:rPr lang="en-US" sz="2400" dirty="0" smtClean="0"/>
              <a:t>audit</a:t>
            </a:r>
          </a:p>
          <a:p>
            <a:pPr>
              <a:spcAft>
                <a:spcPts val="600"/>
              </a:spcAft>
            </a:pPr>
            <a:r>
              <a:rPr lang="en-US" sz="2400" dirty="0" smtClean="0"/>
              <a:t>Get to know your “NGO’s” </a:t>
            </a:r>
          </a:p>
          <a:p>
            <a:pPr>
              <a:spcAft>
                <a:spcPts val="600"/>
              </a:spcAft>
            </a:pPr>
            <a:r>
              <a:rPr lang="en-US" sz="2400" dirty="0"/>
              <a:t>Regional Co-Operation</a:t>
            </a:r>
          </a:p>
          <a:p>
            <a:pPr marL="0" indent="0">
              <a:spcBef>
                <a:spcPts val="0"/>
              </a:spcBef>
              <a:spcAft>
                <a:spcPts val="600"/>
              </a:spcAft>
              <a:buNone/>
            </a:pPr>
            <a:r>
              <a:rPr lang="en-US" sz="2400" dirty="0"/>
              <a:t>      (PUB, IMT, County &amp; State Law Enforcement, etc.)</a:t>
            </a:r>
          </a:p>
          <a:p>
            <a:pPr>
              <a:spcAft>
                <a:spcPts val="600"/>
              </a:spcAft>
            </a:pPr>
            <a:endParaRPr lang="en-US" sz="2400" dirty="0"/>
          </a:p>
        </p:txBody>
      </p:sp>
      <p:sp>
        <p:nvSpPr>
          <p:cNvPr id="4" name="Title 1"/>
          <p:cNvSpPr txBox="1">
            <a:spLocks/>
          </p:cNvSpPr>
          <p:nvPr/>
        </p:nvSpPr>
        <p:spPr bwMode="auto">
          <a:xfrm>
            <a:off x="440987"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a:lstStyle>
          <a:p>
            <a:r>
              <a:rPr lang="en-US" kern="0" dirty="0" smtClean="0"/>
              <a:t>Best Practices</a:t>
            </a:r>
            <a:endParaRPr lang="en-US" kern="0" dirty="0"/>
          </a:p>
        </p:txBody>
      </p:sp>
      <p:sp>
        <p:nvSpPr>
          <p:cNvPr id="5" name="Text Placeholder 3"/>
          <p:cNvSpPr txBox="1">
            <a:spLocks/>
          </p:cNvSpPr>
          <p:nvPr/>
        </p:nvSpPr>
        <p:spPr bwMode="auto">
          <a:xfrm>
            <a:off x="2895600" y="1371600"/>
            <a:ext cx="3429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gn="ctr">
              <a:buNone/>
            </a:pPr>
            <a:r>
              <a:rPr lang="en-US" sz="3600" kern="0" dirty="0"/>
              <a:t> </a:t>
            </a:r>
            <a:r>
              <a:rPr lang="en-US" sz="3600" kern="0" dirty="0" smtClean="0"/>
              <a:t> </a:t>
            </a:r>
            <a:r>
              <a:rPr lang="en-US" sz="3600" b="1" kern="0" dirty="0" smtClean="0"/>
              <a:t>DO’s</a:t>
            </a:r>
            <a:r>
              <a:rPr lang="en-US" kern="0" dirty="0" smtClean="0"/>
              <a:t>	</a:t>
            </a:r>
            <a:endParaRPr lang="en-US" kern="0" dirty="0"/>
          </a:p>
        </p:txBody>
      </p:sp>
    </p:spTree>
    <p:extLst>
      <p:ext uri="{BB962C8B-B14F-4D97-AF65-F5344CB8AC3E}">
        <p14:creationId xmlns:p14="http://schemas.microsoft.com/office/powerpoint/2010/main" val="39086022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828800" y="4038600"/>
            <a:ext cx="5942013" cy="1676400"/>
          </a:xfrm>
        </p:spPr>
        <p:txBody>
          <a:bodyPr lIns="0" tIns="0" rIns="0" bIns="0">
            <a:normAutofit/>
          </a:bodyPr>
          <a:lstStyle/>
          <a:p>
            <a:pPr marL="0" indent="0" algn="ctr">
              <a:spcBef>
                <a:spcPct val="0"/>
              </a:spcBef>
              <a:buFont typeface="Wingdings" pitchFamily="1" charset="2"/>
              <a:buNone/>
              <a:defRPr/>
            </a:pPr>
            <a:r>
              <a:rPr lang="en-US" sz="2400" b="1" dirty="0" smtClean="0">
                <a:solidFill>
                  <a:srgbClr val="FFFFFF"/>
                </a:solidFill>
                <a:latin typeface="Verdana" pitchFamily="1" charset="0"/>
              </a:rPr>
              <a:t>Regional Cooperation</a:t>
            </a:r>
          </a:p>
        </p:txBody>
      </p:sp>
      <p:sp>
        <p:nvSpPr>
          <p:cNvPr id="5125" name="Text Box 5"/>
          <p:cNvSpPr txBox="1">
            <a:spLocks noChangeArrowheads="1"/>
          </p:cNvSpPr>
          <p:nvPr/>
        </p:nvSpPr>
        <p:spPr bwMode="auto">
          <a:xfrm>
            <a:off x="1143000" y="1524000"/>
            <a:ext cx="7086600" cy="156966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smtClean="0">
                <a:latin typeface="Verdana" pitchFamily="1" charset="0"/>
              </a:rPr>
              <a:t>One Brief Case Study</a:t>
            </a:r>
          </a:p>
          <a:p>
            <a:pPr algn="ctr">
              <a:spcBef>
                <a:spcPct val="50000"/>
              </a:spcBef>
              <a:defRPr/>
            </a:pPr>
            <a:endParaRPr lang="en-US" sz="4000" b="1" dirty="0">
              <a:latin typeface="Verdana" pitchFamily="1" charset="0"/>
            </a:endParaRPr>
          </a:p>
        </p:txBody>
      </p:sp>
    </p:spTree>
    <p:extLst>
      <p:ext uri="{BB962C8B-B14F-4D97-AF65-F5344CB8AC3E}">
        <p14:creationId xmlns:p14="http://schemas.microsoft.com/office/powerpoint/2010/main" val="159185147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33400" y="2057400"/>
            <a:ext cx="4038600" cy="3962400"/>
          </a:xfrm>
        </p:spPr>
        <p:txBody>
          <a:bodyPr lIns="0" tIns="0" rIns="0" bIns="0"/>
          <a:lstStyle/>
          <a:p>
            <a:pPr>
              <a:defRPr/>
            </a:pPr>
            <a:r>
              <a:rPr lang="en-US" smtClean="0"/>
              <a:t>Local EOC &gt;&gt;&gt;&gt;Local County EOC&gt;&gt;&gt;&gt;DDC, etc.</a:t>
            </a:r>
          </a:p>
          <a:p>
            <a:pPr>
              <a:defRPr/>
            </a:pPr>
            <a:r>
              <a:rPr lang="en-US" smtClean="0"/>
              <a:t>Cooperation locally was “informal” at best</a:t>
            </a:r>
          </a:p>
          <a:p>
            <a:pPr>
              <a:defRPr/>
            </a:pPr>
            <a:r>
              <a:rPr lang="en-US" smtClean="0"/>
              <a:t>Communication was challenge</a:t>
            </a:r>
          </a:p>
        </p:txBody>
      </p:sp>
      <p:sp>
        <p:nvSpPr>
          <p:cNvPr id="7173" name="Text Box 5"/>
          <p:cNvSpPr txBox="1">
            <a:spLocks noChangeArrowheads="1"/>
          </p:cNvSpPr>
          <p:nvPr/>
        </p:nvSpPr>
        <p:spPr bwMode="auto">
          <a:xfrm>
            <a:off x="457200" y="228600"/>
            <a:ext cx="8229600" cy="161607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4000" b="1">
                <a:latin typeface="Verdana" pitchFamily="1" charset="0"/>
              </a:rPr>
              <a:t>Texas System </a:t>
            </a:r>
          </a:p>
          <a:p>
            <a:pPr algn="ctr">
              <a:spcBef>
                <a:spcPct val="50000"/>
              </a:spcBef>
              <a:defRPr/>
            </a:pPr>
            <a:r>
              <a:rPr lang="en-US" sz="4000" b="1">
                <a:latin typeface="Verdana" pitchFamily="1" charset="0"/>
              </a:rPr>
              <a:t>(Prior to 2005)</a:t>
            </a:r>
          </a:p>
        </p:txBody>
      </p:sp>
      <p:pic>
        <p:nvPicPr>
          <p:cNvPr id="6148" name="Picture 6" descr="IMG_6742"/>
          <p:cNvPicPr>
            <a:picLocks noChangeAspect="1" noChangeArrowheads="1"/>
          </p:cNvPicPr>
          <p:nvPr/>
        </p:nvPicPr>
        <p:blipFill>
          <a:blip r:embed="rId3" cstate="print"/>
          <a:srcRect l="6766" r="12431"/>
          <a:stretch>
            <a:fillRect/>
          </a:stretch>
        </p:blipFill>
        <p:spPr bwMode="auto">
          <a:xfrm>
            <a:off x="4800600" y="2293938"/>
            <a:ext cx="3962400" cy="3268662"/>
          </a:xfrm>
          <a:prstGeom prst="rect">
            <a:avLst/>
          </a:prstGeom>
          <a:noFill/>
          <a:ln w="9525">
            <a:noFill/>
            <a:miter lim="800000"/>
            <a:headEnd/>
            <a:tailEnd/>
          </a:ln>
        </p:spPr>
      </p:pic>
    </p:spTree>
    <p:extLst>
      <p:ext uri="{BB962C8B-B14F-4D97-AF65-F5344CB8AC3E}">
        <p14:creationId xmlns:p14="http://schemas.microsoft.com/office/powerpoint/2010/main" val="27759743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rgvdc logo"/>
          <p:cNvPicPr/>
          <p:nvPr/>
        </p:nvPicPr>
        <p:blipFill>
          <a:blip r:embed="rId3" cstate="print">
            <a:duotone>
              <a:schemeClr val="accent2">
                <a:shade val="45000"/>
                <a:satMod val="135000"/>
              </a:schemeClr>
              <a:prstClr val="white"/>
            </a:duotone>
          </a:blip>
          <a:srcRect l="7579" t="34744" r="11368" b="18951"/>
          <a:stretch>
            <a:fillRect/>
          </a:stretch>
        </p:blipFill>
        <p:spPr bwMode="auto">
          <a:xfrm>
            <a:off x="990600" y="609600"/>
            <a:ext cx="7543800" cy="5638800"/>
          </a:xfrm>
          <a:prstGeom prst="rect">
            <a:avLst/>
          </a:prstGeom>
          <a:noFill/>
          <a:ln w="9525">
            <a:noFill/>
            <a:miter lim="800000"/>
            <a:headEnd/>
            <a:tailEnd/>
          </a:ln>
        </p:spPr>
      </p:pic>
    </p:spTree>
    <p:extLst>
      <p:ext uri="{BB962C8B-B14F-4D97-AF65-F5344CB8AC3E}">
        <p14:creationId xmlns:p14="http://schemas.microsoft.com/office/powerpoint/2010/main" val="101617416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4294967295"/>
          </p:nvPr>
        </p:nvSpPr>
        <p:spPr>
          <a:xfrm>
            <a:off x="533400" y="2762250"/>
            <a:ext cx="3429000" cy="2190750"/>
          </a:xfrm>
        </p:spPr>
        <p:txBody>
          <a:bodyPr lIns="0" tIns="0" rIns="0" bIns="0">
            <a:spAutoFit/>
          </a:bodyPr>
          <a:lstStyle/>
          <a:p>
            <a:pPr>
              <a:defRPr/>
            </a:pPr>
            <a:r>
              <a:rPr lang="en-US" smtClean="0"/>
              <a:t>Local EOC &gt;&gt;&gt;&gt; Local County EOC &gt;&gt;&gt;&gt; </a:t>
            </a:r>
            <a:r>
              <a:rPr lang="en-US" b="1" i="1" u="sng" smtClean="0"/>
              <a:t>MACC</a:t>
            </a:r>
            <a:r>
              <a:rPr lang="en-US" b="1" smtClean="0"/>
              <a:t> </a:t>
            </a:r>
            <a:r>
              <a:rPr lang="en-US" smtClean="0"/>
              <a:t>&gt;&gt;&gt;&gt; DDC, etc.</a:t>
            </a:r>
          </a:p>
        </p:txBody>
      </p:sp>
      <p:sp>
        <p:nvSpPr>
          <p:cNvPr id="8198" name="Text Box 6"/>
          <p:cNvSpPr txBox="1">
            <a:spLocks noChangeArrowheads="1"/>
          </p:cNvSpPr>
          <p:nvPr/>
        </p:nvSpPr>
        <p:spPr bwMode="auto">
          <a:xfrm>
            <a:off x="609600" y="152400"/>
            <a:ext cx="78486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latin typeface="Verdana" pitchFamily="1" charset="0"/>
              </a:rPr>
              <a:t>Rio Grande Valley system now (3 counties 43 cities, plus other participating agencies (schools, water districts, etc))</a:t>
            </a:r>
          </a:p>
        </p:txBody>
      </p:sp>
      <p:pic>
        <p:nvPicPr>
          <p:cNvPr id="8196" name="Picture 8" descr="IMG_5728"/>
          <p:cNvPicPr>
            <a:picLocks noChangeAspect="1" noChangeArrowheads="1"/>
          </p:cNvPicPr>
          <p:nvPr/>
        </p:nvPicPr>
        <p:blipFill>
          <a:blip r:embed="rId3" cstate="print"/>
          <a:srcRect/>
          <a:stretch>
            <a:fillRect/>
          </a:stretch>
        </p:blipFill>
        <p:spPr bwMode="auto">
          <a:xfrm>
            <a:off x="3962400" y="2438400"/>
            <a:ext cx="4953000" cy="3302000"/>
          </a:xfrm>
          <a:prstGeom prst="rect">
            <a:avLst/>
          </a:prstGeom>
          <a:noFill/>
          <a:ln w="9525">
            <a:noFill/>
            <a:miter lim="800000"/>
            <a:headEnd/>
            <a:tailEnd/>
          </a:ln>
        </p:spPr>
      </p:pic>
    </p:spTree>
    <p:extLst>
      <p:ext uri="{BB962C8B-B14F-4D97-AF65-F5344CB8AC3E}">
        <p14:creationId xmlns:p14="http://schemas.microsoft.com/office/powerpoint/2010/main" val="14604380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a:xfrm>
            <a:off x="685800" y="1981200"/>
            <a:ext cx="3733800" cy="4114800"/>
          </a:xfrm>
        </p:spPr>
        <p:txBody>
          <a:bodyPr/>
          <a:lstStyle/>
          <a:p>
            <a:pPr>
              <a:defRPr/>
            </a:pPr>
            <a:r>
              <a:rPr lang="en-US" sz="2400" smtClean="0">
                <a:latin typeface="Verdana" pitchFamily="1" charset="0"/>
              </a:rPr>
              <a:t>MACC </a:t>
            </a:r>
            <a:r>
              <a:rPr lang="en-US" sz="2400" u="sng" smtClean="0">
                <a:latin typeface="Verdana" pitchFamily="1" charset="0"/>
              </a:rPr>
              <a:t>coordinates</a:t>
            </a:r>
            <a:r>
              <a:rPr lang="en-US" sz="2400" smtClean="0">
                <a:latin typeface="Verdana" pitchFamily="1" charset="0"/>
              </a:rPr>
              <a:t> local resources including:</a:t>
            </a:r>
          </a:p>
          <a:p>
            <a:pPr lvl="1">
              <a:defRPr/>
            </a:pPr>
            <a:r>
              <a:rPr lang="en-US" sz="2400" smtClean="0">
                <a:latin typeface="Verdana" pitchFamily="1" charset="0"/>
              </a:rPr>
              <a:t>City to City (intra </a:t>
            </a:r>
            <a:r>
              <a:rPr lang="en-US" sz="2400" u="sng" smtClean="0">
                <a:latin typeface="Verdana" pitchFamily="1" charset="0"/>
              </a:rPr>
              <a:t>and</a:t>
            </a:r>
            <a:r>
              <a:rPr lang="en-US" sz="2400" smtClean="0">
                <a:latin typeface="Verdana" pitchFamily="1" charset="0"/>
              </a:rPr>
              <a:t> inter county)</a:t>
            </a:r>
          </a:p>
          <a:p>
            <a:pPr lvl="1">
              <a:defRPr/>
            </a:pPr>
            <a:r>
              <a:rPr lang="en-US" sz="2400" smtClean="0">
                <a:latin typeface="Verdana" pitchFamily="1" charset="0"/>
              </a:rPr>
              <a:t>County to County</a:t>
            </a:r>
          </a:p>
          <a:p>
            <a:pPr lvl="1">
              <a:defRPr/>
            </a:pPr>
            <a:r>
              <a:rPr lang="en-US" sz="2400" smtClean="0">
                <a:latin typeface="Verdana" pitchFamily="1" charset="0"/>
              </a:rPr>
              <a:t>Other agencies </a:t>
            </a:r>
          </a:p>
          <a:p>
            <a:pPr>
              <a:defRPr/>
            </a:pPr>
            <a:r>
              <a:rPr lang="en-US" sz="2400" smtClean="0">
                <a:latin typeface="Verdana" pitchFamily="1" charset="0"/>
              </a:rPr>
              <a:t>MACC interacts with DDC as well as local (county and city) EOC’s </a:t>
            </a:r>
          </a:p>
        </p:txBody>
      </p:sp>
      <p:sp>
        <p:nvSpPr>
          <p:cNvPr id="1028" name="Text Box 4"/>
          <p:cNvSpPr txBox="1">
            <a:spLocks noChangeArrowheads="1"/>
          </p:cNvSpPr>
          <p:nvPr/>
        </p:nvSpPr>
        <p:spPr bwMode="auto">
          <a:xfrm>
            <a:off x="609600" y="152400"/>
            <a:ext cx="78486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latin typeface="Verdana" pitchFamily="1" charset="0"/>
              </a:rPr>
              <a:t>Rio Grande Valley system now (3 counties 43 cities, plus other participating agencies (schools, water districts, etc))</a:t>
            </a:r>
          </a:p>
        </p:txBody>
      </p:sp>
      <p:pic>
        <p:nvPicPr>
          <p:cNvPr id="9220" name="Picture 5" descr="IMG_6659"/>
          <p:cNvPicPr>
            <a:picLocks noChangeAspect="1" noChangeArrowheads="1"/>
          </p:cNvPicPr>
          <p:nvPr/>
        </p:nvPicPr>
        <p:blipFill>
          <a:blip r:embed="rId3" cstate="print"/>
          <a:srcRect/>
          <a:stretch>
            <a:fillRect/>
          </a:stretch>
        </p:blipFill>
        <p:spPr bwMode="auto">
          <a:xfrm>
            <a:off x="4343400" y="2438400"/>
            <a:ext cx="4648200" cy="3097213"/>
          </a:xfrm>
          <a:prstGeom prst="rect">
            <a:avLst/>
          </a:prstGeom>
          <a:noFill/>
          <a:ln w="9525">
            <a:noFill/>
            <a:miter lim="800000"/>
            <a:headEnd/>
            <a:tailEnd/>
          </a:ln>
        </p:spPr>
      </p:pic>
    </p:spTree>
    <p:extLst>
      <p:ext uri="{BB962C8B-B14F-4D97-AF65-F5344CB8AC3E}">
        <p14:creationId xmlns:p14="http://schemas.microsoft.com/office/powerpoint/2010/main" val="23458865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533400" y="2570163"/>
            <a:ext cx="3962400" cy="1849437"/>
          </a:xfrm>
        </p:spPr>
        <p:txBody>
          <a:bodyPr lIns="0" tIns="0" rIns="0" bIns="0">
            <a:spAutoFit/>
          </a:bodyPr>
          <a:lstStyle/>
          <a:p>
            <a:pPr>
              <a:defRPr/>
            </a:pPr>
            <a:r>
              <a:rPr lang="en-US" smtClean="0"/>
              <a:t>“Coordination” (NOT command and control)</a:t>
            </a:r>
          </a:p>
          <a:p>
            <a:pPr>
              <a:defRPr/>
            </a:pPr>
            <a:r>
              <a:rPr lang="en-US" smtClean="0"/>
              <a:t>Communication</a:t>
            </a:r>
          </a:p>
        </p:txBody>
      </p:sp>
      <p:sp>
        <p:nvSpPr>
          <p:cNvPr id="10245" name="Text Box 5"/>
          <p:cNvSpPr txBox="1">
            <a:spLocks noChangeArrowheads="1"/>
          </p:cNvSpPr>
          <p:nvPr/>
        </p:nvSpPr>
        <p:spPr bwMode="auto">
          <a:xfrm>
            <a:off x="685800" y="457200"/>
            <a:ext cx="7696200" cy="7620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4400" b="1">
                <a:latin typeface="Verdana" pitchFamily="1" charset="0"/>
              </a:rPr>
              <a:t>Key Practical Concepts</a:t>
            </a:r>
          </a:p>
        </p:txBody>
      </p:sp>
      <p:pic>
        <p:nvPicPr>
          <p:cNvPr id="10244" name="Picture 6" descr="IMG_6666"/>
          <p:cNvPicPr>
            <a:picLocks noChangeAspect="1" noChangeArrowheads="1"/>
          </p:cNvPicPr>
          <p:nvPr/>
        </p:nvPicPr>
        <p:blipFill>
          <a:blip r:embed="rId3" cstate="print"/>
          <a:srcRect l="13353" t="6163" r="21935" b="6003"/>
          <a:stretch>
            <a:fillRect/>
          </a:stretch>
        </p:blipFill>
        <p:spPr bwMode="auto">
          <a:xfrm>
            <a:off x="3962400" y="1676400"/>
            <a:ext cx="4800600" cy="4343400"/>
          </a:xfrm>
          <a:prstGeom prst="rect">
            <a:avLst/>
          </a:prstGeom>
          <a:noFill/>
          <a:ln w="9525">
            <a:noFill/>
            <a:miter lim="800000"/>
            <a:headEnd/>
            <a:tailEnd/>
          </a:ln>
        </p:spPr>
      </p:pic>
    </p:spTree>
    <p:extLst>
      <p:ext uri="{BB962C8B-B14F-4D97-AF65-F5344CB8AC3E}">
        <p14:creationId xmlns:p14="http://schemas.microsoft.com/office/powerpoint/2010/main" val="3801164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a:xfrm>
            <a:off x="685800" y="1447800"/>
            <a:ext cx="4191000" cy="4800600"/>
          </a:xfrm>
        </p:spPr>
        <p:txBody>
          <a:bodyPr/>
          <a:lstStyle/>
          <a:p>
            <a:pPr>
              <a:lnSpc>
                <a:spcPct val="80000"/>
              </a:lnSpc>
              <a:defRPr/>
            </a:pPr>
            <a:r>
              <a:rPr lang="en-US" sz="2800" smtClean="0">
                <a:latin typeface="Verdana" pitchFamily="1" charset="0"/>
              </a:rPr>
              <a:t>Co-location: e.g. Hurricane Dolly co-location</a:t>
            </a:r>
          </a:p>
          <a:p>
            <a:pPr lvl="1">
              <a:lnSpc>
                <a:spcPct val="80000"/>
              </a:lnSpc>
              <a:defRPr/>
            </a:pPr>
            <a:r>
              <a:rPr lang="en-US" sz="2300" smtClean="0">
                <a:latin typeface="Verdana" pitchFamily="1" charset="0"/>
              </a:rPr>
              <a:t>City of McAllen EOC</a:t>
            </a:r>
          </a:p>
          <a:p>
            <a:pPr lvl="1">
              <a:lnSpc>
                <a:spcPct val="80000"/>
              </a:lnSpc>
              <a:defRPr/>
            </a:pPr>
            <a:r>
              <a:rPr lang="en-US" sz="2300" smtClean="0">
                <a:latin typeface="Verdana" pitchFamily="1" charset="0"/>
              </a:rPr>
              <a:t>MACC</a:t>
            </a:r>
          </a:p>
          <a:p>
            <a:pPr lvl="1">
              <a:lnSpc>
                <a:spcPct val="80000"/>
              </a:lnSpc>
              <a:defRPr/>
            </a:pPr>
            <a:r>
              <a:rPr lang="en-US" sz="2300" smtClean="0">
                <a:latin typeface="Verdana" pitchFamily="1" charset="0"/>
              </a:rPr>
              <a:t>DDC</a:t>
            </a:r>
          </a:p>
          <a:p>
            <a:pPr lvl="1">
              <a:lnSpc>
                <a:spcPct val="80000"/>
              </a:lnSpc>
              <a:defRPr/>
            </a:pPr>
            <a:r>
              <a:rPr lang="en-US" sz="2300" smtClean="0">
                <a:latin typeface="Verdana" pitchFamily="1" charset="0"/>
              </a:rPr>
              <a:t>Regional Medical Response (“V-MOC”)</a:t>
            </a:r>
          </a:p>
          <a:p>
            <a:pPr lvl="1">
              <a:lnSpc>
                <a:spcPct val="80000"/>
              </a:lnSpc>
              <a:defRPr/>
            </a:pPr>
            <a:r>
              <a:rPr lang="en-US" sz="2300" smtClean="0">
                <a:latin typeface="Verdana" pitchFamily="1" charset="0"/>
              </a:rPr>
              <a:t>9-1-1 Coordinator (COG)</a:t>
            </a:r>
          </a:p>
          <a:p>
            <a:pPr lvl="1">
              <a:lnSpc>
                <a:spcPct val="80000"/>
              </a:lnSpc>
              <a:defRPr/>
            </a:pPr>
            <a:r>
              <a:rPr lang="en-US" sz="2300" smtClean="0">
                <a:latin typeface="Verdana" pitchFamily="1" charset="0"/>
              </a:rPr>
              <a:t>Various State/Federal “strike” teams</a:t>
            </a:r>
          </a:p>
          <a:p>
            <a:pPr lvl="1">
              <a:lnSpc>
                <a:spcPct val="80000"/>
              </a:lnSpc>
              <a:defRPr/>
            </a:pPr>
            <a:r>
              <a:rPr lang="en-US" sz="2300" smtClean="0">
                <a:latin typeface="Verdana" pitchFamily="1" charset="0"/>
              </a:rPr>
              <a:t>FEMA Team</a:t>
            </a:r>
          </a:p>
          <a:p>
            <a:pPr lvl="1">
              <a:lnSpc>
                <a:spcPct val="80000"/>
              </a:lnSpc>
              <a:defRPr/>
            </a:pPr>
            <a:r>
              <a:rPr lang="en-US" sz="2300" smtClean="0">
                <a:latin typeface="Verdana" pitchFamily="1" charset="0"/>
              </a:rPr>
              <a:t>Various Liaisons</a:t>
            </a:r>
            <a:r>
              <a:rPr lang="en-US" sz="2400" smtClean="0">
                <a:latin typeface="Verdana" pitchFamily="1" charset="0"/>
              </a:rPr>
              <a:t> </a:t>
            </a:r>
          </a:p>
        </p:txBody>
      </p:sp>
      <p:sp>
        <p:nvSpPr>
          <p:cNvPr id="93188" name="Text Box 4"/>
          <p:cNvSpPr txBox="1">
            <a:spLocks noChangeArrowheads="1"/>
          </p:cNvSpPr>
          <p:nvPr/>
        </p:nvSpPr>
        <p:spPr bwMode="auto">
          <a:xfrm>
            <a:off x="685800" y="609600"/>
            <a:ext cx="7696200" cy="7620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4400" b="1">
                <a:latin typeface="Verdana" pitchFamily="1" charset="0"/>
              </a:rPr>
              <a:t>Key Practical Concepts</a:t>
            </a:r>
          </a:p>
        </p:txBody>
      </p:sp>
      <p:pic>
        <p:nvPicPr>
          <p:cNvPr id="11268" name="Picture 6" descr="IMG_5719"/>
          <p:cNvPicPr>
            <a:picLocks noChangeAspect="1" noChangeArrowheads="1"/>
          </p:cNvPicPr>
          <p:nvPr/>
        </p:nvPicPr>
        <p:blipFill>
          <a:blip r:embed="rId3" cstate="print"/>
          <a:srcRect/>
          <a:stretch>
            <a:fillRect/>
          </a:stretch>
        </p:blipFill>
        <p:spPr bwMode="auto">
          <a:xfrm>
            <a:off x="5029200" y="1447800"/>
            <a:ext cx="3200400" cy="4800600"/>
          </a:xfrm>
          <a:prstGeom prst="rect">
            <a:avLst/>
          </a:prstGeom>
          <a:noFill/>
          <a:ln w="9525">
            <a:noFill/>
            <a:miter lim="800000"/>
            <a:headEnd/>
            <a:tailEnd/>
          </a:ln>
        </p:spPr>
      </p:pic>
    </p:spTree>
    <p:extLst>
      <p:ext uri="{BB962C8B-B14F-4D97-AF65-F5344CB8AC3E}">
        <p14:creationId xmlns:p14="http://schemas.microsoft.com/office/powerpoint/2010/main" val="10909643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838200" y="1779588"/>
            <a:ext cx="7924800" cy="3859212"/>
          </a:xfrm>
        </p:spPr>
        <p:txBody>
          <a:bodyPr lIns="0" tIns="0" rIns="0" bIns="0">
            <a:spAutoFit/>
          </a:bodyPr>
          <a:lstStyle/>
          <a:p>
            <a:pPr>
              <a:defRPr/>
            </a:pPr>
            <a:r>
              <a:rPr lang="en-US" smtClean="0"/>
              <a:t>Local jurisdiction identifies need</a:t>
            </a:r>
          </a:p>
          <a:p>
            <a:pPr>
              <a:defRPr/>
            </a:pPr>
            <a:r>
              <a:rPr lang="en-US" smtClean="0"/>
              <a:t>Communication with County and/or MACC</a:t>
            </a:r>
          </a:p>
          <a:p>
            <a:pPr>
              <a:defRPr/>
            </a:pPr>
            <a:r>
              <a:rPr lang="en-US" smtClean="0"/>
              <a:t>MACC / County work together to locate resource</a:t>
            </a:r>
          </a:p>
          <a:p>
            <a:pPr>
              <a:defRPr/>
            </a:pPr>
            <a:r>
              <a:rPr lang="en-US" smtClean="0"/>
              <a:t>Document:</a:t>
            </a:r>
          </a:p>
          <a:p>
            <a:pPr lvl="1">
              <a:defRPr/>
            </a:pPr>
            <a:r>
              <a:rPr lang="en-US" smtClean="0"/>
              <a:t>With requesting jurisdiction</a:t>
            </a:r>
          </a:p>
          <a:p>
            <a:pPr lvl="1">
              <a:defRPr/>
            </a:pPr>
            <a:r>
              <a:rPr lang="en-US" smtClean="0"/>
              <a:t>With providing / responding jurisdiction </a:t>
            </a:r>
          </a:p>
        </p:txBody>
      </p:sp>
      <p:sp>
        <p:nvSpPr>
          <p:cNvPr id="33796" name="Text Box 1028"/>
          <p:cNvSpPr txBox="1">
            <a:spLocks noChangeArrowheads="1"/>
          </p:cNvSpPr>
          <p:nvPr/>
        </p:nvSpPr>
        <p:spPr bwMode="auto">
          <a:xfrm>
            <a:off x="685800" y="533400"/>
            <a:ext cx="7696200" cy="7620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4400" b="1">
                <a:latin typeface="Verdana" pitchFamily="1" charset="0"/>
              </a:rPr>
              <a:t>Key Practical Concepts</a:t>
            </a:r>
          </a:p>
        </p:txBody>
      </p:sp>
    </p:spTree>
    <p:extLst>
      <p:ext uri="{BB962C8B-B14F-4D97-AF65-F5344CB8AC3E}">
        <p14:creationId xmlns:p14="http://schemas.microsoft.com/office/powerpoint/2010/main" val="1171183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77200" cy="1371600"/>
          </a:xfrm>
        </p:spPr>
        <p:txBody>
          <a:bodyPr/>
          <a:lstStyle/>
          <a:p>
            <a:pPr eaLnBrk="1" hangingPunct="1">
              <a:defRPr/>
            </a:pPr>
            <a:r>
              <a:rPr lang="en-US" dirty="0" smtClean="0"/>
              <a:t>March 29, 2012 Hail Storm</a:t>
            </a:r>
          </a:p>
        </p:txBody>
      </p:sp>
      <p:sp>
        <p:nvSpPr>
          <p:cNvPr id="3" name="Content Placeholder 2"/>
          <p:cNvSpPr>
            <a:spLocks noGrp="1"/>
          </p:cNvSpPr>
          <p:nvPr>
            <p:ph idx="1"/>
          </p:nvPr>
        </p:nvSpPr>
        <p:spPr>
          <a:xfrm>
            <a:off x="457200" y="1447800"/>
            <a:ext cx="8229600" cy="4648200"/>
          </a:xfrm>
        </p:spPr>
        <p:txBody>
          <a:bodyPr/>
          <a:lstStyle/>
          <a:p>
            <a:pPr eaLnBrk="1" hangingPunct="1">
              <a:defRPr/>
            </a:pPr>
            <a:r>
              <a:rPr lang="en-US" dirty="0" smtClean="0"/>
              <a:t>Very little warning (</a:t>
            </a:r>
            <a:r>
              <a:rPr lang="en-US" u="sng" dirty="0" smtClean="0"/>
              <a:t>not</a:t>
            </a:r>
            <a:r>
              <a:rPr lang="en-US" dirty="0" smtClean="0"/>
              <a:t> a Hurricane!)</a:t>
            </a:r>
          </a:p>
          <a:p>
            <a:pPr eaLnBrk="1" hangingPunct="1">
              <a:defRPr/>
            </a:pPr>
            <a:r>
              <a:rPr lang="en-US" dirty="0" smtClean="0"/>
              <a:t>1062 residential structure damaged.</a:t>
            </a:r>
          </a:p>
          <a:p>
            <a:pPr eaLnBrk="1" hangingPunct="1">
              <a:defRPr/>
            </a:pPr>
            <a:r>
              <a:rPr lang="en-US" dirty="0" smtClean="0"/>
              <a:t>63 commercial structures damaged.</a:t>
            </a:r>
          </a:p>
          <a:p>
            <a:pPr eaLnBrk="1" hangingPunct="1">
              <a:defRPr/>
            </a:pPr>
            <a:r>
              <a:rPr lang="en-US" dirty="0" smtClean="0"/>
              <a:t>26 city facilities damaged -Las Palmas, Main Library and Civic Center major damage.</a:t>
            </a:r>
          </a:p>
          <a:p>
            <a:pPr eaLnBrk="1" hangingPunct="1">
              <a:defRPr/>
            </a:pPr>
            <a:r>
              <a:rPr lang="en-US" dirty="0" smtClean="0"/>
              <a:t>5,291 homes/business lost power.</a:t>
            </a:r>
          </a:p>
          <a:p>
            <a:pPr eaLnBrk="1" hangingPunct="1">
              <a:defRPr/>
            </a:pPr>
            <a:endParaRPr lang="en-US" dirty="0" smtClean="0"/>
          </a:p>
        </p:txBody>
      </p:sp>
    </p:spTree>
    <p:extLst>
      <p:ext uri="{BB962C8B-B14F-4D97-AF65-F5344CB8AC3E}">
        <p14:creationId xmlns:p14="http://schemas.microsoft.com/office/powerpoint/2010/main" val="27305922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886200"/>
          </a:xfrm>
        </p:spPr>
        <p:txBody>
          <a:bodyPr/>
          <a:lstStyle/>
          <a:p>
            <a:pPr>
              <a:spcAft>
                <a:spcPts val="600"/>
              </a:spcAft>
            </a:pPr>
            <a:r>
              <a:rPr lang="en-US" sz="2800" dirty="0"/>
              <a:t>Presume help for 72 hours after </a:t>
            </a:r>
            <a:r>
              <a:rPr lang="en-US" sz="2800" dirty="0" smtClean="0"/>
              <a:t>event</a:t>
            </a:r>
            <a:endParaRPr lang="en-US" sz="2800" dirty="0"/>
          </a:p>
          <a:p>
            <a:pPr>
              <a:spcAft>
                <a:spcPts val="600"/>
              </a:spcAft>
            </a:pPr>
            <a:r>
              <a:rPr lang="en-US" sz="2800" dirty="0"/>
              <a:t>Under estimate the recovery </a:t>
            </a:r>
            <a:r>
              <a:rPr lang="en-US" sz="2800" dirty="0" smtClean="0"/>
              <a:t>period</a:t>
            </a:r>
            <a:endParaRPr lang="en-US" sz="2800" dirty="0"/>
          </a:p>
          <a:p>
            <a:pPr>
              <a:spcAft>
                <a:spcPts val="600"/>
              </a:spcAft>
            </a:pPr>
            <a:r>
              <a:rPr lang="en-US" sz="2800" dirty="0"/>
              <a:t>Become </a:t>
            </a:r>
            <a:r>
              <a:rPr lang="en-US" sz="2800" dirty="0" smtClean="0"/>
              <a:t>complacent</a:t>
            </a:r>
            <a:endParaRPr lang="en-US" sz="2800" dirty="0"/>
          </a:p>
          <a:p>
            <a:pPr>
              <a:spcAft>
                <a:spcPts val="600"/>
              </a:spcAft>
            </a:pPr>
            <a:r>
              <a:rPr lang="en-US" sz="2800" dirty="0"/>
              <a:t>Forget to incorporate shift </a:t>
            </a:r>
            <a:r>
              <a:rPr lang="en-US" sz="2800" dirty="0" smtClean="0"/>
              <a:t>changes (we don’t train this very well) </a:t>
            </a:r>
            <a:endParaRPr lang="en-US" sz="2800" dirty="0"/>
          </a:p>
          <a:p>
            <a:pPr>
              <a:spcAft>
                <a:spcPts val="600"/>
              </a:spcAft>
            </a:pPr>
            <a:r>
              <a:rPr lang="en-US" sz="2800" dirty="0"/>
              <a:t>Neglect morale (public employees/ community</a:t>
            </a:r>
            <a:r>
              <a:rPr lang="en-US" sz="2800" dirty="0" smtClean="0"/>
              <a:t>)</a:t>
            </a:r>
          </a:p>
          <a:p>
            <a:pPr>
              <a:spcAft>
                <a:spcPts val="600"/>
              </a:spcAft>
            </a:pPr>
            <a:r>
              <a:rPr lang="en-US" sz="2800" dirty="0" smtClean="0"/>
              <a:t>Forget to plan in advance for “HR</a:t>
            </a:r>
            <a:r>
              <a:rPr lang="en-US" sz="2800" smtClean="0"/>
              <a:t>” issues</a:t>
            </a:r>
            <a:endParaRPr lang="en-US" sz="2800" dirty="0"/>
          </a:p>
        </p:txBody>
      </p:sp>
      <p:sp>
        <p:nvSpPr>
          <p:cNvPr id="4" name="Title 1"/>
          <p:cNvSpPr txBox="1">
            <a:spLocks/>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a:lstStyle>
          <a:p>
            <a:r>
              <a:rPr lang="en-US" kern="0" dirty="0" smtClean="0"/>
              <a:t>Best Practices</a:t>
            </a:r>
            <a:endParaRPr lang="en-US" kern="0" dirty="0"/>
          </a:p>
        </p:txBody>
      </p:sp>
      <p:sp>
        <p:nvSpPr>
          <p:cNvPr id="5" name="Text Placeholder 3"/>
          <p:cNvSpPr txBox="1">
            <a:spLocks/>
          </p:cNvSpPr>
          <p:nvPr/>
        </p:nvSpPr>
        <p:spPr bwMode="auto">
          <a:xfrm>
            <a:off x="2895600" y="1371600"/>
            <a:ext cx="3429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gn="ctr">
              <a:buNone/>
            </a:pPr>
            <a:r>
              <a:rPr lang="en-US" sz="3600" kern="0" dirty="0"/>
              <a:t> </a:t>
            </a:r>
            <a:r>
              <a:rPr lang="en-US" sz="3600" kern="0" dirty="0" smtClean="0"/>
              <a:t>  </a:t>
            </a:r>
            <a:r>
              <a:rPr lang="en-US" sz="3600" b="1" kern="0" dirty="0" smtClean="0"/>
              <a:t>DON’Ts</a:t>
            </a:r>
            <a:r>
              <a:rPr lang="en-US" kern="0" dirty="0" smtClean="0"/>
              <a:t>	</a:t>
            </a:r>
            <a:endParaRPr lang="en-US" kern="0" dirty="0"/>
          </a:p>
        </p:txBody>
      </p:sp>
    </p:spTree>
    <p:extLst>
      <p:ext uri="{BB962C8B-B14F-4D97-AF65-F5344CB8AC3E}">
        <p14:creationId xmlns:p14="http://schemas.microsoft.com/office/powerpoint/2010/main" val="23881484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381000"/>
            <a:ext cx="8229600" cy="1143000"/>
          </a:xfrm>
        </p:spPr>
        <p:txBody>
          <a:bodyPr/>
          <a:lstStyle/>
          <a:p>
            <a:pPr eaLnBrk="1" hangingPunct="1">
              <a:defRPr/>
            </a:pPr>
            <a:r>
              <a:rPr lang="en-US" sz="4000" smtClean="0"/>
              <a:t>FEMA - Emergency Management Guide for Business and Industry</a:t>
            </a:r>
          </a:p>
        </p:txBody>
      </p:sp>
      <p:sp>
        <p:nvSpPr>
          <p:cNvPr id="140291" name="Rectangle 3"/>
          <p:cNvSpPr>
            <a:spLocks noGrp="1" noChangeArrowheads="1"/>
          </p:cNvSpPr>
          <p:nvPr>
            <p:ph type="body" idx="1"/>
          </p:nvPr>
        </p:nvSpPr>
        <p:spPr/>
        <p:txBody>
          <a:bodyPr/>
          <a:lstStyle/>
          <a:p>
            <a:pPr eaLnBrk="1" hangingPunct="1">
              <a:defRPr/>
            </a:pPr>
            <a:r>
              <a:rPr lang="en-US" smtClean="0"/>
              <a:t>A step by step approach to Emergency Planning, Response and Recovery for Companies of All Sizes.</a:t>
            </a:r>
          </a:p>
          <a:p>
            <a:pPr eaLnBrk="1" hangingPunct="1">
              <a:defRPr/>
            </a:pPr>
            <a:r>
              <a:rPr lang="en-US" smtClean="0"/>
              <a:t>http://www.fema.gov/pdf/business/guide/bizindst.pdf</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76200"/>
            <a:ext cx="5029200" cy="6508376"/>
          </a:xfrm>
          <a:prstGeom prst="rect">
            <a:avLst/>
          </a:prstGeom>
        </p:spPr>
      </p:pic>
    </p:spTree>
    <p:extLst>
      <p:ext uri="{BB962C8B-B14F-4D97-AF65-F5344CB8AC3E}">
        <p14:creationId xmlns:p14="http://schemas.microsoft.com/office/powerpoint/2010/main" val="2785071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685800" y="1219200"/>
            <a:ext cx="7772400" cy="1828800"/>
          </a:xfrm>
        </p:spPr>
        <p:txBody>
          <a:bodyPr/>
          <a:lstStyle/>
          <a:p>
            <a:r>
              <a:rPr lang="en-US" b="1" i="1" dirty="0" smtClean="0"/>
              <a:t>Summary</a:t>
            </a:r>
            <a:endParaRPr lang="en-US" b="1" i="1" dirty="0"/>
          </a:p>
        </p:txBody>
      </p:sp>
      <p:sp>
        <p:nvSpPr>
          <p:cNvPr id="6" name="Subtitle 5"/>
          <p:cNvSpPr>
            <a:spLocks noGrp="1"/>
          </p:cNvSpPr>
          <p:nvPr>
            <p:ph type="subTitle" sz="quarter" idx="1"/>
          </p:nvPr>
        </p:nvSpPr>
        <p:spPr>
          <a:xfrm>
            <a:off x="1371600" y="3200400"/>
            <a:ext cx="6400800" cy="1752600"/>
          </a:xfrm>
        </p:spPr>
        <p:txBody>
          <a:bodyPr/>
          <a:lstStyle/>
          <a:p>
            <a:r>
              <a:rPr lang="en-US" dirty="0" smtClean="0"/>
              <a:t>What should I take away from this Conference?</a:t>
            </a:r>
            <a:endParaRPr lang="en-US" dirty="0"/>
          </a:p>
        </p:txBody>
      </p:sp>
    </p:spTree>
    <p:extLst>
      <p:ext uri="{BB962C8B-B14F-4D97-AF65-F5344CB8AC3E}">
        <p14:creationId xmlns:p14="http://schemas.microsoft.com/office/powerpoint/2010/main" val="23348549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Take Home Points:</a:t>
            </a:r>
            <a:endParaRPr lang="en-US" b="1" dirty="0"/>
          </a:p>
        </p:txBody>
      </p:sp>
      <p:sp>
        <p:nvSpPr>
          <p:cNvPr id="3" name="Content Placeholder 2"/>
          <p:cNvSpPr>
            <a:spLocks noGrp="1"/>
          </p:cNvSpPr>
          <p:nvPr>
            <p:ph idx="1"/>
          </p:nvPr>
        </p:nvSpPr>
        <p:spPr>
          <a:xfrm>
            <a:off x="457200" y="1752600"/>
            <a:ext cx="8229600" cy="4114800"/>
          </a:xfrm>
        </p:spPr>
        <p:txBody>
          <a:bodyPr/>
          <a:lstStyle/>
          <a:p>
            <a:pPr>
              <a:spcAft>
                <a:spcPts val="1200"/>
              </a:spcAft>
            </a:pPr>
            <a:r>
              <a:rPr lang="en-US" sz="2000" dirty="0" smtClean="0"/>
              <a:t>Introduce yourself to the Emergency Management Director/Coordinator.</a:t>
            </a:r>
          </a:p>
          <a:p>
            <a:pPr>
              <a:spcAft>
                <a:spcPts val="1200"/>
              </a:spcAft>
            </a:pPr>
            <a:r>
              <a:rPr lang="en-US" sz="2000" dirty="0" smtClean="0"/>
              <a:t>Familiarize yourself with the Local Emergency Management Plan.</a:t>
            </a:r>
          </a:p>
          <a:p>
            <a:pPr>
              <a:spcAft>
                <a:spcPts val="0"/>
              </a:spcAft>
            </a:pPr>
            <a:r>
              <a:rPr lang="en-US" sz="2000" dirty="0" smtClean="0"/>
              <a:t>Cultivate relationships with other emergency management officials in the region.</a:t>
            </a:r>
          </a:p>
          <a:p>
            <a:pPr lvl="1">
              <a:spcAft>
                <a:spcPts val="0"/>
              </a:spcAft>
            </a:pPr>
            <a:r>
              <a:rPr lang="en-US" sz="1600" dirty="0" smtClean="0"/>
              <a:t>State/ County/ Local Law Enforcement</a:t>
            </a:r>
          </a:p>
          <a:p>
            <a:pPr lvl="1">
              <a:spcAft>
                <a:spcPts val="0"/>
              </a:spcAft>
            </a:pPr>
            <a:r>
              <a:rPr lang="en-US" sz="1600" dirty="0" smtClean="0"/>
              <a:t>PUB, IMT, and other state/ local agencies </a:t>
            </a:r>
          </a:p>
          <a:p>
            <a:pPr>
              <a:spcAft>
                <a:spcPts val="1200"/>
              </a:spcAft>
            </a:pPr>
            <a:r>
              <a:rPr lang="en-US" sz="2000" dirty="0" smtClean="0"/>
              <a:t>Involve yourself in the emergency preparation process.</a:t>
            </a:r>
          </a:p>
          <a:p>
            <a:pPr>
              <a:spcAft>
                <a:spcPts val="1200"/>
              </a:spcAft>
            </a:pPr>
            <a:r>
              <a:rPr lang="en-US" sz="2000" dirty="0" smtClean="0"/>
              <a:t>Don’t over invest in long term plans and neglect short term planning.</a:t>
            </a:r>
            <a:endParaRPr lang="en-US" sz="2000" dirty="0"/>
          </a:p>
        </p:txBody>
      </p:sp>
    </p:spTree>
    <p:extLst>
      <p:ext uri="{BB962C8B-B14F-4D97-AF65-F5344CB8AC3E}">
        <p14:creationId xmlns:p14="http://schemas.microsoft.com/office/powerpoint/2010/main" val="24037312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939019" y="2661618"/>
            <a:ext cx="7260774" cy="1246922"/>
          </a:xfrm>
          <a:effectLst/>
        </p:spPr>
        <p:txBody>
          <a:bodyPr lIns="0" tIns="0" rIns="0" bIns="0" rtlCol="0">
            <a:noAutofit/>
            <a:scene3d>
              <a:camera prst="orthographicFront"/>
              <a:lightRig rig="flat" dir="t"/>
            </a:scene3d>
            <a:sp3d extrusionH="88900" contourW="2540">
              <a:bevelT w="38100" h="31750"/>
              <a:contourClr>
                <a:srgbClr val="F4A234"/>
              </a:contourClr>
            </a:sp3d>
          </a:bodyPr>
          <a:lstStyle/>
          <a:p>
            <a:pPr marL="0" indent="0" algn="ctr" defTabSz="914363" eaLnBrk="1" fontAlgn="auto" hangingPunct="1">
              <a:spcAft>
                <a:spcPts val="0"/>
              </a:spcAft>
              <a:buSzTx/>
              <a:buFont typeface="Arial" pitchFamily="34" charset="0"/>
              <a:buNone/>
              <a:defRPr/>
            </a:pPr>
            <a:r>
              <a:rPr lang="en-US" sz="10000" b="1" i="1" kern="1200" spc="-642">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rPr>
              <a:t>Questions?</a:t>
            </a:r>
            <a:endParaRPr lang="en-US" sz="10000" b="1" i="1" kern="1200" spc="-642"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b="1" smtClean="0"/>
              <a:t>SEVERE WEATHER REPORT</a:t>
            </a:r>
            <a:r>
              <a:rPr lang="en-US" smtClean="0"/>
              <a:t/>
            </a:r>
            <a:br>
              <a:rPr lang="en-US" smtClean="0"/>
            </a:br>
            <a:r>
              <a:rPr lang="en-US" smtClean="0"/>
              <a:t>March 29, 2012</a:t>
            </a:r>
          </a:p>
        </p:txBody>
      </p:sp>
      <p:pic>
        <p:nvPicPr>
          <p:cNvPr id="2051" name="Picture 8" descr="2012_03_29.png"/>
          <p:cNvPicPr>
            <a:picLocks noChangeAspect="1"/>
          </p:cNvPicPr>
          <p:nvPr/>
        </p:nvPicPr>
        <p:blipFill>
          <a:blip r:embed="rId3" cstate="print"/>
          <a:srcRect t="25555" b="25555"/>
          <a:stretch>
            <a:fillRect/>
          </a:stretch>
        </p:blipFill>
        <p:spPr bwMode="auto">
          <a:xfrm>
            <a:off x="533400" y="1600200"/>
            <a:ext cx="8077200" cy="4711700"/>
          </a:xfrm>
          <a:prstGeom prst="rect">
            <a:avLst/>
          </a:prstGeom>
          <a:noFill/>
          <a:ln w="9525">
            <a:noFill/>
            <a:miter lim="800000"/>
            <a:headEnd/>
            <a:tailEnd/>
          </a:ln>
        </p:spPr>
      </p:pic>
    </p:spTree>
    <p:extLst>
      <p:ext uri="{BB962C8B-B14F-4D97-AF65-F5344CB8AC3E}">
        <p14:creationId xmlns:p14="http://schemas.microsoft.com/office/powerpoint/2010/main" val="821845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NWS Radar</a:t>
            </a:r>
          </a:p>
        </p:txBody>
      </p:sp>
      <p:pic>
        <p:nvPicPr>
          <p:cNvPr id="3075" name="Picture 2" descr="br_hail.gif"/>
          <p:cNvPicPr>
            <a:picLocks noChangeAspect="1"/>
          </p:cNvPicPr>
          <p:nvPr/>
        </p:nvPicPr>
        <p:blipFill>
          <a:blip r:embed="rId3" cstate="print"/>
          <a:srcRect/>
          <a:stretch>
            <a:fillRect/>
          </a:stretch>
        </p:blipFill>
        <p:spPr bwMode="auto">
          <a:xfrm>
            <a:off x="685800" y="1295400"/>
            <a:ext cx="7685088" cy="5453063"/>
          </a:xfrm>
          <a:prstGeom prst="rect">
            <a:avLst/>
          </a:prstGeom>
          <a:noFill/>
          <a:ln w="9525">
            <a:noFill/>
            <a:miter lim="800000"/>
            <a:headEnd/>
            <a:tailEnd/>
          </a:ln>
        </p:spPr>
      </p:pic>
    </p:spTree>
    <p:extLst>
      <p:ext uri="{BB962C8B-B14F-4D97-AF65-F5344CB8AC3E}">
        <p14:creationId xmlns:p14="http://schemas.microsoft.com/office/powerpoint/2010/main" val="3263990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rainfall.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782598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IMG_6547.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627924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eaLnBrk="1" hangingPunct="1">
              <a:defRPr/>
            </a:pPr>
            <a:r>
              <a:rPr lang="en-US" sz="4000" smtClean="0"/>
              <a:t>What is Emergency Management?</a:t>
            </a:r>
          </a:p>
        </p:txBody>
      </p:sp>
      <p:sp>
        <p:nvSpPr>
          <p:cNvPr id="239619" name="Rectangle 3"/>
          <p:cNvSpPr>
            <a:spLocks noGrp="1" noChangeArrowheads="1"/>
          </p:cNvSpPr>
          <p:nvPr>
            <p:ph type="body" idx="1"/>
          </p:nvPr>
        </p:nvSpPr>
        <p:spPr>
          <a:xfrm>
            <a:off x="457200" y="1905000"/>
            <a:ext cx="8229600" cy="4191000"/>
          </a:xfrm>
        </p:spPr>
        <p:txBody>
          <a:bodyPr/>
          <a:lstStyle/>
          <a:p>
            <a:pPr eaLnBrk="1" hangingPunct="1">
              <a:defRPr/>
            </a:pPr>
            <a:r>
              <a:rPr lang="en-US" dirty="0" smtClean="0"/>
              <a:t>Is the process of preparing for, mitigating, responding to, and recovering from an emergency.</a:t>
            </a:r>
          </a:p>
          <a:p>
            <a:pPr eaLnBrk="1" hangingPunct="1">
              <a:defRPr/>
            </a:pPr>
            <a:r>
              <a:rPr lang="en-US" dirty="0" smtClean="0"/>
              <a:t>Includes: Planning, Training, Drills, Testing Equipment and Coordinating Activities.</a:t>
            </a:r>
          </a:p>
          <a:p>
            <a:pPr eaLnBrk="1" hangingPunct="1">
              <a:defRPr/>
            </a:pPr>
            <a:r>
              <a:rPr lang="en-US" dirty="0" smtClean="0"/>
              <a:t>Is now a recognized “discipline” in education and practice.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docProps/app.xml><?xml version="1.0" encoding="utf-8"?>
<Properties xmlns="http://schemas.openxmlformats.org/officeDocument/2006/extended-properties" xmlns:vt="http://schemas.openxmlformats.org/officeDocument/2006/docPropsVTypes">
  <Template/>
  <TotalTime>1401</TotalTime>
  <Words>1572</Words>
  <Application>Microsoft Office PowerPoint</Application>
  <PresentationFormat>On-screen Show (4:3)</PresentationFormat>
  <Paragraphs>211</Paragraphs>
  <Slides>45</Slides>
  <Notes>44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Textured</vt:lpstr>
      <vt:lpstr>Acrobat Document</vt:lpstr>
      <vt:lpstr>Overview of Emergency Management Law</vt:lpstr>
      <vt:lpstr>Defining Emergency Management</vt:lpstr>
      <vt:lpstr>What is an Emergency?</vt:lpstr>
      <vt:lpstr>March 29, 2012 Hail Storm</vt:lpstr>
      <vt:lpstr>SEVERE WEATHER REPORT March 29, 2012</vt:lpstr>
      <vt:lpstr>NWS Radar</vt:lpstr>
      <vt:lpstr>PowerPoint Presentation</vt:lpstr>
      <vt:lpstr>PowerPoint Presentation</vt:lpstr>
      <vt:lpstr>What is Emergency Management?</vt:lpstr>
      <vt:lpstr>“Old” Emergency Management</vt:lpstr>
      <vt:lpstr>“New” Emergency Management</vt:lpstr>
      <vt:lpstr>How and Why has EM changed?</vt:lpstr>
      <vt:lpstr>How and why has EM changed?</vt:lpstr>
      <vt:lpstr>NIMS, ICS, Unified Command  and other imponderables</vt:lpstr>
      <vt:lpstr>What is NIMS? The National Incident Management System</vt:lpstr>
      <vt:lpstr>PowerPoint Presentation</vt:lpstr>
      <vt:lpstr>PowerPoint Presentation</vt:lpstr>
      <vt:lpstr>The Key to Everything: Preparation</vt:lpstr>
      <vt:lpstr>Why have an Emergency Plan for your Municipality?</vt:lpstr>
      <vt:lpstr>Why have an Emergency Plan  cont.</vt:lpstr>
      <vt:lpstr>Emergency Management Plan</vt:lpstr>
      <vt:lpstr>PowerPoint Presentation</vt:lpstr>
      <vt:lpstr>Disaster Preparation</vt:lpstr>
      <vt:lpstr>FEMA Reimbursement After a Disaster Declaration </vt:lpstr>
      <vt:lpstr>Duties &amp; Authority</vt:lpstr>
      <vt:lpstr>Local Authority: See Tex. Gov’t Code …</vt:lpstr>
      <vt:lpstr>Governor’s Authority: See Tex. Gov’t Code …</vt:lpstr>
      <vt:lpstr>PowerPoint Presentation</vt:lpstr>
      <vt:lpstr>PowerPoint Presentation</vt:lpstr>
      <vt:lpstr>Best Practices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FEMA - Emergency Management Guide for Business and Industry</vt:lpstr>
      <vt:lpstr>PowerPoint Presentation</vt:lpstr>
      <vt:lpstr>Summary</vt:lpstr>
      <vt:lpstr>Take Home Points:</vt:lpstr>
      <vt:lpstr>PowerPoint Presentation</vt:lpstr>
    </vt:vector>
  </TitlesOfParts>
  <Company>City of McAllen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SEVERE WEATHER</dc:title>
  <dc:creator>mca8206</dc:creator>
  <cp:lastModifiedBy>Alma Villarreal</cp:lastModifiedBy>
  <cp:revision>82</cp:revision>
  <cp:lastPrinted>2013-09-20T19:49:41Z</cp:lastPrinted>
  <dcterms:created xsi:type="dcterms:W3CDTF">2007-07-16T16:55:26Z</dcterms:created>
  <dcterms:modified xsi:type="dcterms:W3CDTF">2013-09-20T21:07:54Z</dcterms:modified>
</cp:coreProperties>
</file>