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Default Extension="xml" ContentType="application/xml"/>
  <Default Extension="png" ContentType="image/png"/>
  <Default Extension="jpeg" ContentType="image/jpeg"/>
  <Default Extension="wmf" ContentType="image/x-wmf"/>
  <Default Extension="rels" ContentType="application/vnd.openxmlformats-package.relationships+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56" r:id="rId1"/>
  </p:sldMasterIdLst>
  <p:notesMasterIdLst>
    <p:notesMasterId r:id="rId49"/>
  </p:notesMasterIdLst>
  <p:handoutMasterIdLst>
    <p:handoutMasterId r:id="rId50"/>
  </p:handoutMasterIdLst>
  <p:sldIdLst>
    <p:sldId id="365" r:id="rId2"/>
    <p:sldId id="358" r:id="rId3"/>
    <p:sldId id="312" r:id="rId4"/>
    <p:sldId id="394" r:id="rId5"/>
    <p:sldId id="399" r:id="rId6"/>
    <p:sldId id="396" r:id="rId7"/>
    <p:sldId id="393" r:id="rId8"/>
    <p:sldId id="401" r:id="rId9"/>
    <p:sldId id="402" r:id="rId10"/>
    <p:sldId id="403" r:id="rId11"/>
    <p:sldId id="404" r:id="rId12"/>
    <p:sldId id="405" r:id="rId13"/>
    <p:sldId id="406" r:id="rId14"/>
    <p:sldId id="419" r:id="rId15"/>
    <p:sldId id="420" r:id="rId16"/>
    <p:sldId id="354" r:id="rId17"/>
    <p:sldId id="371" r:id="rId18"/>
    <p:sldId id="373" r:id="rId19"/>
    <p:sldId id="389" r:id="rId20"/>
    <p:sldId id="408" r:id="rId21"/>
    <p:sldId id="410" r:id="rId22"/>
    <p:sldId id="421" r:id="rId23"/>
    <p:sldId id="411" r:id="rId24"/>
    <p:sldId id="412" r:id="rId25"/>
    <p:sldId id="413" r:id="rId26"/>
    <p:sldId id="356" r:id="rId27"/>
    <p:sldId id="363" r:id="rId28"/>
    <p:sldId id="364" r:id="rId29"/>
    <p:sldId id="390" r:id="rId30"/>
    <p:sldId id="357" r:id="rId31"/>
    <p:sldId id="414" r:id="rId32"/>
    <p:sldId id="369" r:id="rId33"/>
    <p:sldId id="370" r:id="rId34"/>
    <p:sldId id="387" r:id="rId35"/>
    <p:sldId id="380" r:id="rId36"/>
    <p:sldId id="388" r:id="rId37"/>
    <p:sldId id="392" r:id="rId38"/>
    <p:sldId id="397" r:id="rId39"/>
    <p:sldId id="415" r:id="rId40"/>
    <p:sldId id="385" r:id="rId41"/>
    <p:sldId id="398" r:id="rId42"/>
    <p:sldId id="386" r:id="rId43"/>
    <p:sldId id="381" r:id="rId44"/>
    <p:sldId id="391" r:id="rId45"/>
    <p:sldId id="395" r:id="rId46"/>
    <p:sldId id="418" r:id="rId47"/>
    <p:sldId id="422" r:id="rId48"/>
  </p:sldIdLst>
  <p:sldSz cx="9144000" cy="6858000" type="screen4x3"/>
  <p:notesSz cx="6858000" cy="9215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94690" autoAdjust="0"/>
  </p:normalViewPr>
  <p:slideViewPr>
    <p:cSldViewPr>
      <p:cViewPr varScale="1">
        <p:scale>
          <a:sx n="98" d="100"/>
          <a:sy n="98" d="100"/>
        </p:scale>
        <p:origin x="-90" y="-198"/>
      </p:cViewPr>
      <p:guideLst>
        <p:guide orient="horz" pos="2160"/>
        <p:guide pos="2880"/>
      </p:guideLst>
    </p:cSldViewPr>
  </p:slideViewPr>
  <p:outlineViewPr>
    <p:cViewPr>
      <p:scale>
        <a:sx n="33" d="100"/>
        <a:sy n="33" d="100"/>
      </p:scale>
      <p:origin x="0" y="3090"/>
    </p:cViewPr>
  </p:outlineViewPr>
  <p:notesTextViewPr>
    <p:cViewPr>
      <p:scale>
        <a:sx n="1" d="1"/>
        <a:sy n="1" d="1"/>
      </p:scale>
      <p:origin x="0" y="0"/>
    </p:cViewPr>
  </p:notesTextViewPr>
  <p:sorterViewPr>
    <p:cViewPr>
      <p:scale>
        <a:sx n="100" d="100"/>
        <a:sy n="100" d="100"/>
      </p:scale>
      <p:origin x="0" y="2496"/>
    </p:cViewPr>
  </p:sorterViewPr>
  <p:notesViewPr>
    <p:cSldViewPr>
      <p:cViewPr varScale="1">
        <p:scale>
          <a:sx n="67" d="100"/>
          <a:sy n="67" d="100"/>
        </p:scale>
        <p:origin x="-3120" y="-86"/>
      </p:cViewPr>
      <p:guideLst>
        <p:guide orient="horz" pos="2903"/>
        <p:guide pos="2160"/>
      </p:guideLst>
    </p:cSldViewPr>
  </p:notesViewPr>
  <p:gridSpacing cx="78028800" cy="780288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slide" Target="slides/slide38.xml" />
  <Relationship Id="rId40" Type="http://schemas.openxmlformats.org/officeDocument/2006/relationships/slide" Target="slides/slide39.xml" />
  <Relationship Id="rId41" Type="http://schemas.openxmlformats.org/officeDocument/2006/relationships/slide" Target="slides/slide40.xml" />
  <Relationship Id="rId42" Type="http://schemas.openxmlformats.org/officeDocument/2006/relationships/slide" Target="slides/slide41.xml" />
  <Relationship Id="rId43" Type="http://schemas.openxmlformats.org/officeDocument/2006/relationships/slide" Target="slides/slide42.xml" />
  <Relationship Id="rId44" Type="http://schemas.openxmlformats.org/officeDocument/2006/relationships/slide" Target="slides/slide43.xml" />
  <Relationship Id="rId45" Type="http://schemas.openxmlformats.org/officeDocument/2006/relationships/slide" Target="slides/slide44.xml" />
  <Relationship Id="rId46" Type="http://schemas.openxmlformats.org/officeDocument/2006/relationships/slide" Target="slides/slide45.xml" />
  <Relationship Id="rId47" Type="http://schemas.openxmlformats.org/officeDocument/2006/relationships/slide" Target="slides/slide46.xml" />
  <Relationship Id="rId48" Type="http://schemas.openxmlformats.org/officeDocument/2006/relationships/slide" Target="slides/slide47.xml" />
  <Relationship Id="rId50" Type="http://schemas.openxmlformats.org/officeDocument/2006/relationships/handoutMaster" Target="handoutMasters/handoutMaster1.xml" />
  <Relationship Id="rId54" Type="http://schemas.openxmlformats.org/officeDocument/2006/relationships/tableStyles" Target="tableStyles.xml" />
  <Relationship Id="rId1" Type="http://schemas.openxmlformats.org/officeDocument/2006/relationships/slideMaster" Target="slideMasters/slideMaster1.xml" />
  <Relationship Id="rId53" Type="http://schemas.openxmlformats.org/officeDocument/2006/relationships/theme" Target="theme/theme1.xml" />
  <Relationship Id="rId49" Type="http://schemas.openxmlformats.org/officeDocument/2006/relationships/notesMaster" Target="notesMasters/notesMaster1.xml" />
  <Relationship Id="rId52" Type="http://schemas.openxmlformats.org/officeDocument/2006/relationships/viewProps" Target="viewProps.xml" />
  <Relationship Id="rId51" Type="http://schemas.openxmlformats.org/officeDocument/2006/relationships/presProps" Target="presProp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fld id="{530A5783-DE47-4D0A-B899-3D5425001460}" type="datetimeFigureOut">
              <a:rPr lang="en-US" smtClean="0"/>
              <a:pPr/>
              <a:t>9/20/2013</a:t>
            </a:fld>
            <a:endParaRPr lang="en-US"/>
          </a:p>
        </p:txBody>
      </p:sp>
      <p:sp>
        <p:nvSpPr>
          <p:cNvPr id="4" name="Footer Placeholder 3"/>
          <p:cNvSpPr>
            <a:spLocks noGrp="1"/>
          </p:cNvSpPr>
          <p:nvPr>
            <p:ph type="ftr" sz="quarter" idx="2"/>
          </p:nvPr>
        </p:nvSpPr>
        <p:spPr>
          <a:xfrm>
            <a:off x="0" y="8753475"/>
            <a:ext cx="29718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3475"/>
            <a:ext cx="2971800" cy="460375"/>
          </a:xfrm>
          <a:prstGeom prst="rect">
            <a:avLst/>
          </a:prstGeom>
        </p:spPr>
        <p:txBody>
          <a:bodyPr vert="horz" lIns="91440" tIns="45720" rIns="91440" bIns="45720" rtlCol="0" anchor="b"/>
          <a:lstStyle>
            <a:lvl1pPr algn="r">
              <a:defRPr sz="1200"/>
            </a:lvl1pPr>
          </a:lstStyle>
          <a:p>
            <a:fld id="{479A40D6-F98A-420B-9910-14AC80D2056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0772"/>
          </a:xfrm>
          <a:prstGeom prst="rect">
            <a:avLst/>
          </a:prstGeom>
        </p:spPr>
        <p:txBody>
          <a:bodyPr vert="horz" lIns="91440" tIns="45720" rIns="91440" bIns="45720" rtlCol="0"/>
          <a:lstStyle>
            <a:lvl1pPr algn="r">
              <a:defRPr sz="1200"/>
            </a:lvl1pPr>
          </a:lstStyle>
          <a:p>
            <a:fld id="{A86A81FC-146F-4432-ADD3-39C10A3807E1}" type="datetimeFigureOut">
              <a:rPr lang="en-US" smtClean="0"/>
              <a:pPr/>
              <a:t>9/20/2013</a:t>
            </a:fld>
            <a:endParaRPr lang="en-US"/>
          </a:p>
        </p:txBody>
      </p:sp>
      <p:sp>
        <p:nvSpPr>
          <p:cNvPr id="4" name="Slide Image Placeholder 3"/>
          <p:cNvSpPr>
            <a:spLocks noGrp="1" noRot="1" noChangeAspect="1"/>
          </p:cNvSpPr>
          <p:nvPr>
            <p:ph type="sldImg" idx="2"/>
          </p:nvPr>
        </p:nvSpPr>
        <p:spPr>
          <a:xfrm>
            <a:off x="1125538" y="690563"/>
            <a:ext cx="4606925" cy="3455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77333"/>
            <a:ext cx="5486400" cy="414694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3067"/>
            <a:ext cx="2971800" cy="460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3067"/>
            <a:ext cx="2971800" cy="460772"/>
          </a:xfrm>
          <a:prstGeom prst="rect">
            <a:avLst/>
          </a:prstGeom>
        </p:spPr>
        <p:txBody>
          <a:bodyPr vert="horz" lIns="91440" tIns="45720" rIns="91440" bIns="45720" rtlCol="0" anchor="b"/>
          <a:lstStyle>
            <a:lvl1pPr algn="r">
              <a:defRPr sz="1200"/>
            </a:lvl1pPr>
          </a:lstStyle>
          <a:p>
            <a:fld id="{AF1CE970-5034-438B-AE5B-0ECEC95DECA7}" type="slidenum">
              <a:rPr lang="en-US" smtClean="0"/>
              <a:pPr/>
              <a:t>‹#›</a:t>
            </a:fld>
            <a:endParaRPr lang="en-US"/>
          </a:p>
        </p:txBody>
      </p:sp>
    </p:spTree>
    <p:extLst>
      <p:ext uri="{BB962C8B-B14F-4D97-AF65-F5344CB8AC3E}">
        <p14:creationId xmlns:p14="http://schemas.microsoft.com/office/powerpoint/2010/main" xmlns="" val="199331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37.xml.rels>&#65279;<?xml version="1.0" encoding="UTF-8" standalone="yes"?>
<Relationships xmlns="http://schemas.openxmlformats.org/package/2006/relationships">
  <Relationship Id="rId2" Type="http://schemas.openxmlformats.org/officeDocument/2006/relationships/slide" Target="../slides/slide37.xml" />
  <Relationship Id="rId1" Type="http://schemas.openxmlformats.org/officeDocument/2006/relationships/notesMaster" Target="../notesMasters/notesMaster1.xml" />
</Relationships>
</file>

<file path=ppt/notesSlides/_rels/notesSlide38.xml.rels>&#65279;<?xml version="1.0" encoding="UTF-8" standalone="yes"?>
<Relationships xmlns="http://schemas.openxmlformats.org/package/2006/relationships">
  <Relationship Id="rId2" Type="http://schemas.openxmlformats.org/officeDocument/2006/relationships/slide" Target="../slides/slide38.xml" />
  <Relationship Id="rId1" Type="http://schemas.openxmlformats.org/officeDocument/2006/relationships/notesMaster" Target="../notesMasters/notesMaster1.xml" />
</Relationships>
</file>

<file path=ppt/notesSlides/_rels/notesSlide39.xml.rels>&#65279;<?xml version="1.0" encoding="UTF-8" standalone="yes"?>
<Relationships xmlns="http://schemas.openxmlformats.org/package/2006/relationships">
  <Relationship Id="rId2" Type="http://schemas.openxmlformats.org/officeDocument/2006/relationships/slide" Target="../slides/slide39.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40.xml.rels>&#65279;<?xml version="1.0" encoding="UTF-8" standalone="yes"?>
<Relationships xmlns="http://schemas.openxmlformats.org/package/2006/relationships">
  <Relationship Id="rId2" Type="http://schemas.openxmlformats.org/officeDocument/2006/relationships/slide" Target="../slides/slide40.xml" />
  <Relationship Id="rId1" Type="http://schemas.openxmlformats.org/officeDocument/2006/relationships/notesMaster" Target="../notesMasters/notesMaster1.xml" />
</Relationships>
</file>

<file path=ppt/notesSlides/_rels/notesSlide41.xml.rels>&#65279;<?xml version="1.0" encoding="UTF-8" standalone="yes"?>
<Relationships xmlns="http://schemas.openxmlformats.org/package/2006/relationships">
  <Relationship Id="rId2" Type="http://schemas.openxmlformats.org/officeDocument/2006/relationships/slide" Target="../slides/slide41.xml" />
  <Relationship Id="rId1" Type="http://schemas.openxmlformats.org/officeDocument/2006/relationships/notesMaster" Target="../notesMasters/notesMaster1.xml" />
</Relationships>
</file>

<file path=ppt/notesSlides/_rels/notesSlide42.xml.rels>&#65279;<?xml version="1.0" encoding="UTF-8" standalone="yes"?>
<Relationships xmlns="http://schemas.openxmlformats.org/package/2006/relationships">
  <Relationship Id="rId2" Type="http://schemas.openxmlformats.org/officeDocument/2006/relationships/slide" Target="../slides/slide42.xml" />
  <Relationship Id="rId1" Type="http://schemas.openxmlformats.org/officeDocument/2006/relationships/notesMaster" Target="../notesMasters/notesMaster1.xml" />
</Relationships>
</file>

<file path=ppt/notesSlides/_rels/notesSlide43.xml.rels>&#65279;<?xml version="1.0" encoding="UTF-8" standalone="yes"?>
<Relationships xmlns="http://schemas.openxmlformats.org/package/2006/relationships">
  <Relationship Id="rId2" Type="http://schemas.openxmlformats.org/officeDocument/2006/relationships/slide" Target="../slides/slide43.xml" />
  <Relationship Id="rId1" Type="http://schemas.openxmlformats.org/officeDocument/2006/relationships/notesMaster" Target="../notesMasters/notesMaster1.xml" />
</Relationships>
</file>

<file path=ppt/notesSlides/_rels/notesSlide44.xml.rels>&#65279;<?xml version="1.0" encoding="UTF-8" standalone="yes"?>
<Relationships xmlns="http://schemas.openxmlformats.org/package/2006/relationships">
  <Relationship Id="rId2" Type="http://schemas.openxmlformats.org/officeDocument/2006/relationships/slide" Target="../slides/slide44.xml" />
  <Relationship Id="rId1" Type="http://schemas.openxmlformats.org/officeDocument/2006/relationships/notesMaster" Target="../notesMasters/notesMaster1.xml" />
</Relationships>
</file>

<file path=ppt/notesSlides/_rels/notesSlide45.xml.rels>&#65279;<?xml version="1.0" encoding="UTF-8" standalone="yes"?>
<Relationships xmlns="http://schemas.openxmlformats.org/package/2006/relationships">
  <Relationship Id="rId2" Type="http://schemas.openxmlformats.org/officeDocument/2006/relationships/slide" Target="../slides/slide45.xml" />
  <Relationship Id="rId1" Type="http://schemas.openxmlformats.org/officeDocument/2006/relationships/notesMaster" Target="../notesMasters/notesMaster1.xml" />
</Relationships>
</file>

<file path=ppt/notesSlides/_rels/notesSlide46.xml.rels>&#65279;<?xml version="1.0" encoding="UTF-8" standalone="yes"?>
<Relationships xmlns="http://schemas.openxmlformats.org/package/2006/relationships">
  <Relationship Id="rId2" Type="http://schemas.openxmlformats.org/officeDocument/2006/relationships/slide" Target="../slides/slide46.xml" />
  <Relationship Id="rId1" Type="http://schemas.openxmlformats.org/officeDocument/2006/relationships/notesMaster" Target="../notesMasters/notesMaster1.xml" />
</Relationships>
</file>

<file path=ppt/notesSlides/_rels/notesSlide47.xml.rels>&#65279;<?xml version="1.0" encoding="UTF-8" standalone="yes"?>
<Relationships xmlns="http://schemas.openxmlformats.org/package/2006/relationships">
  <Relationship Id="rId2" Type="http://schemas.openxmlformats.org/officeDocument/2006/relationships/slide" Target="../slides/slide47.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effectLst/>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11" name="Footer Placeholder 4"/>
          <p:cNvSpPr>
            <a:spLocks noGrp="1"/>
          </p:cNvSpPr>
          <p:nvPr>
            <p:ph type="ftr" sz="quarter" idx="11"/>
          </p:nvPr>
        </p:nvSpPr>
        <p:spPr>
          <a:xfrm>
            <a:off x="5334000" y="6305550"/>
            <a:ext cx="3581400" cy="476250"/>
          </a:xfrm>
        </p:spPr>
        <p:txBody>
          <a:bodyPr/>
          <a:lstStyle>
            <a:extLst/>
          </a:lstStyle>
          <a:p>
            <a:r>
              <a:rPr lang="en-US" smtClean="0"/>
              <a:t>© 2013  Bickerstaff Heath Delgado Acosta LLP</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Footer Placeholder 4"/>
          <p:cNvSpPr>
            <a:spLocks noGrp="1"/>
          </p:cNvSpPr>
          <p:nvPr>
            <p:ph type="ftr" sz="quarter" idx="11"/>
          </p:nvPr>
        </p:nvSpPr>
        <p:spPr>
          <a:xfrm>
            <a:off x="5334000" y="6305550"/>
            <a:ext cx="3581400" cy="476250"/>
          </a:xfrm>
        </p:spPr>
        <p:txBody>
          <a:bodyPr/>
          <a:lstStyle>
            <a:extLst/>
          </a:lstStyle>
          <a:p>
            <a:r>
              <a:rPr lang="en-US" smtClean="0"/>
              <a:t>© 2013  Bickerstaff Heath Delgado Acosta LLP</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Footer Placeholder 4"/>
          <p:cNvSpPr>
            <a:spLocks noGrp="1"/>
          </p:cNvSpPr>
          <p:nvPr>
            <p:ph type="ftr" sz="quarter" idx="11"/>
          </p:nvPr>
        </p:nvSpPr>
        <p:spPr>
          <a:xfrm>
            <a:off x="5334000" y="6305550"/>
            <a:ext cx="3581400" cy="476250"/>
          </a:xfrm>
        </p:spPr>
        <p:txBody>
          <a:bodyPr/>
          <a:lstStyle>
            <a:extLst/>
          </a:lstStyle>
          <a:p>
            <a:r>
              <a:rPr lang="en-US" smtClean="0"/>
              <a:t>© 2013  Bickerstaff Heath Delgado Acosta LLP</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buClr>
                <a:schemeClr val="tx2"/>
              </a:buClr>
              <a:buSzPct val="100000"/>
              <a:buFont typeface="Wingdings" pitchFamily="2" charset="2"/>
              <a:buChar char="§"/>
              <a:defRPr/>
            </a:lvl1pPr>
            <a:lvl2pPr>
              <a:buClr>
                <a:schemeClr val="tx2"/>
              </a:buClr>
              <a:buSzPct val="100000"/>
              <a:buFont typeface="Wingdings" pitchFamily="2" charset="2"/>
              <a:buChar char="§"/>
              <a:defRPr/>
            </a:lvl2pPr>
            <a:lvl3pPr>
              <a:buClr>
                <a:schemeClr val="tx2"/>
              </a:buClr>
              <a:buSzPct val="100000"/>
              <a:buFont typeface="Wingdings" pitchFamily="2" charset="2"/>
              <a:buChar char="§"/>
              <a:defRPr/>
            </a:lvl3pPr>
            <a:lvl4pPr>
              <a:buSzPct val="100000"/>
              <a:buFont typeface="Wingdings" pitchFamily="2" charset="2"/>
              <a:buChar char="§"/>
              <a:defRPr/>
            </a:lvl4pPr>
            <a:lvl5pPr>
              <a:buSzPct val="100000"/>
              <a:buFont typeface="Wingdings" pitchFamily="2" charset="2"/>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a:xfrm>
            <a:off x="5334000" y="6305550"/>
            <a:ext cx="3581400" cy="476250"/>
          </a:xfrm>
        </p:spPr>
        <p:txBody>
          <a:bodyPr/>
          <a:lstStyle>
            <a:extLst/>
          </a:lstStyle>
          <a:p>
            <a:r>
              <a:rPr lang="en-US" smtClean="0"/>
              <a:t>© 2013  Bickerstaff Heath Delgado Acosta LLP</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n-US" smtClean="0"/>
              <a:t>© 2013  Bickerstaff Heath Delgado Acosta LLP</a:t>
            </a:r>
            <a:endParaRPr lang="en-US"/>
          </a:p>
        </p:txBody>
      </p:sp>
      <p:sp>
        <p:nvSpPr>
          <p:cNvPr id="6" name="Slide Number Placeholder 5"/>
          <p:cNvSpPr>
            <a:spLocks noGrp="1"/>
          </p:cNvSpPr>
          <p:nvPr>
            <p:ph type="sldNum" sz="quarter" idx="12"/>
          </p:nvPr>
        </p:nvSpPr>
        <p:spPr/>
        <p:txBody>
          <a:bodyPr/>
          <a:lstStyle>
            <a:extLst/>
          </a:lstStyle>
          <a:p>
            <a:fld id="{C7DBD6C4-765E-4FEB-8190-277BA55B0C8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lvl1pPr>
              <a:defRPr>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1435608" y="1524000"/>
            <a:ext cx="3657600" cy="4663440"/>
          </a:xfrm>
        </p:spPr>
        <p:txBody>
          <a:bodyPr/>
          <a:lstStyle>
            <a:lvl1pPr>
              <a:buClr>
                <a:schemeClr val="tx2"/>
              </a:buClr>
              <a:buSzPct val="100000"/>
              <a:buFont typeface="Wingdings" pitchFamily="2" charset="2"/>
              <a:buChar char="§"/>
              <a:defRPr sz="2800"/>
            </a:lvl1pPr>
            <a:lvl2pPr>
              <a:buSzPct val="80000"/>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5276088" y="1524000"/>
            <a:ext cx="3657600" cy="4663440"/>
          </a:xfrm>
        </p:spPr>
        <p:txBody>
          <a:bodyPr/>
          <a:lstStyle>
            <a:lvl1pPr eaLnBrk="1" latinLnBrk="0" hangingPunct="1">
              <a:buClr>
                <a:schemeClr val="tx2"/>
              </a:buClr>
              <a:buSzPct val="100000"/>
              <a:buFont typeface="Wingdings" pitchFamily="2" charset="2"/>
              <a:buChar char="§"/>
              <a:defRPr sz="2800"/>
            </a:lvl1pPr>
            <a:lvl2pPr eaLnBrk="1" latinLnBrk="0" hangingPunct="1">
              <a:buSzPct val="80000"/>
              <a:buFont typeface="Wingdings" pitchFamily="2" charset="2"/>
              <a:buChar char="§"/>
              <a:defRPr sz="2400"/>
            </a:lvl2pPr>
            <a:lvl3pPr eaLnBrk="1" latinLnBrk="0" hangingPunct="1">
              <a:buFont typeface="Wingdings" pitchFamily="2" charset="2"/>
              <a:buChar char="§"/>
              <a:defRPr sz="2000"/>
            </a:lvl3pPr>
            <a:lvl4pPr eaLnBrk="1" latinLnBrk="0" hangingPunct="1">
              <a:buFont typeface="Wingdings" pitchFamily="2" charset="2"/>
              <a:buChar char="§"/>
              <a:defRPr sz="1800"/>
            </a:lvl4pPr>
            <a:lvl5pPr eaLnBrk="1" latinLnBrk="0" hangingPunct="1">
              <a:buFont typeface="Wingdings" pitchFamily="2" charset="2"/>
              <a:buChar cha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Footer Placeholder 4"/>
          <p:cNvSpPr>
            <a:spLocks noGrp="1"/>
          </p:cNvSpPr>
          <p:nvPr>
            <p:ph type="ftr" sz="quarter" idx="11"/>
          </p:nvPr>
        </p:nvSpPr>
        <p:spPr>
          <a:xfrm>
            <a:off x="5334000" y="6305550"/>
            <a:ext cx="3581400" cy="476250"/>
          </a:xfrm>
        </p:spPr>
        <p:txBody>
          <a:bodyPr/>
          <a:lstStyle>
            <a:extLst/>
          </a:lstStyle>
          <a:p>
            <a:r>
              <a:rPr lang="en-US" smtClean="0"/>
              <a:t>© 2013  Bickerstaff Heath Delgado Acosta LLP</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n-US" smtClean="0"/>
              <a:t>© 2013  Bickerstaff Heath Delgado Acosta LLP</a:t>
            </a:r>
            <a:endParaRPr lang="en-US"/>
          </a:p>
        </p:txBody>
      </p:sp>
      <p:sp>
        <p:nvSpPr>
          <p:cNvPr id="9" name="Slide Number Placeholder 8"/>
          <p:cNvSpPr>
            <a:spLocks noGrp="1"/>
          </p:cNvSpPr>
          <p:nvPr>
            <p:ph type="sldNum" sz="quarter" idx="12"/>
          </p:nvPr>
        </p:nvSpPr>
        <p:spPr/>
        <p:txBody>
          <a:bodyPr/>
          <a:lstStyle>
            <a:extLst/>
          </a:lstStyle>
          <a:p>
            <a:fld id="{C7DBD6C4-765E-4FEB-8190-277BA55B0C8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lvl1pPr>
              <a:defRPr>
                <a:effectLst/>
              </a:defRPr>
            </a:lvl1pPr>
            <a:extLst/>
          </a:lstStyle>
          <a:p>
            <a:r>
              <a:rPr kumimoji="0" lang="en-US" dirty="0" smtClean="0"/>
              <a:t>Click to edit Master title style</a:t>
            </a:r>
            <a:endParaRPr kumimoji="0" lang="en-US" dirty="0"/>
          </a:p>
        </p:txBody>
      </p:sp>
      <p:sp>
        <p:nvSpPr>
          <p:cNvPr id="6" name="Footer Placeholder 4"/>
          <p:cNvSpPr>
            <a:spLocks noGrp="1"/>
          </p:cNvSpPr>
          <p:nvPr>
            <p:ph type="ftr" sz="quarter" idx="11"/>
          </p:nvPr>
        </p:nvSpPr>
        <p:spPr>
          <a:xfrm>
            <a:off x="5334000" y="6305550"/>
            <a:ext cx="3581400" cy="476250"/>
          </a:xfrm>
        </p:spPr>
        <p:txBody>
          <a:bodyPr/>
          <a:lstStyle>
            <a:extLst/>
          </a:lstStyle>
          <a:p>
            <a:r>
              <a:rPr lang="en-US" smtClean="0"/>
              <a:t>© 2013  Bickerstaff Heath Delgado Acosta LLP</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7" name="Footer Placeholder 4"/>
          <p:cNvSpPr>
            <a:spLocks noGrp="1"/>
          </p:cNvSpPr>
          <p:nvPr>
            <p:ph type="ftr" sz="quarter" idx="11"/>
          </p:nvPr>
        </p:nvSpPr>
        <p:spPr>
          <a:xfrm>
            <a:off x="5334000" y="6305550"/>
            <a:ext cx="3581400" cy="476250"/>
          </a:xfrm>
        </p:spPr>
        <p:txBody>
          <a:bodyPr/>
          <a:lstStyle>
            <a:extLst/>
          </a:lstStyle>
          <a:p>
            <a:r>
              <a:rPr lang="en-US" smtClean="0"/>
              <a:t>© 2013  Bickerstaff Heath Delgado Acosta LLP</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buClr>
                <a:schemeClr val="tx2"/>
              </a:buClr>
              <a:buSzPct val="100000"/>
              <a:buFont typeface="Wingdings" pitchFamily="2" charset="2"/>
              <a:buChar char="§"/>
              <a:defRPr sz="3200"/>
            </a:lvl1pPr>
            <a:lvl2pPr>
              <a:buClr>
                <a:schemeClr val="tx2"/>
              </a:buClr>
              <a:buSzPct val="80000"/>
              <a:buFont typeface="Wingdings" pitchFamily="2" charset="2"/>
              <a:buChar char="§"/>
              <a:defRPr sz="2800"/>
            </a:lvl2pPr>
            <a:lvl3pPr>
              <a:buFont typeface="Wingdings" pitchFamily="2" charset="2"/>
              <a:buChar char="§"/>
              <a:defRPr sz="2400"/>
            </a:lvl3pPr>
            <a:lvl4pPr>
              <a:buFont typeface="Wingdings" pitchFamily="2" charset="2"/>
              <a:buChar char="§"/>
              <a:defRPr sz="2000"/>
            </a:lvl4pPr>
            <a:lvl5pPr>
              <a:buFont typeface="Wingdings" pitchFamily="2" charset="2"/>
              <a:buChar cha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Footer Placeholder 4"/>
          <p:cNvSpPr>
            <a:spLocks noGrp="1"/>
          </p:cNvSpPr>
          <p:nvPr>
            <p:ph type="ftr" sz="quarter" idx="11"/>
          </p:nvPr>
        </p:nvSpPr>
        <p:spPr>
          <a:xfrm>
            <a:off x="5334000" y="6305550"/>
            <a:ext cx="3581400" cy="476250"/>
          </a:xfrm>
        </p:spPr>
        <p:txBody>
          <a:bodyPr/>
          <a:lstStyle>
            <a:extLst/>
          </a:lstStyle>
          <a:p>
            <a:r>
              <a:rPr lang="en-US" smtClean="0"/>
              <a:t>© 2013  Bickerstaff Heath Delgado Acosta LLP</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n-US" smtClean="0"/>
              <a:t>© 2013  Bickerstaff Heath Delgado Acosta LLP</a:t>
            </a:r>
            <a:endParaRPr lang="en-US"/>
          </a:p>
        </p:txBody>
      </p:sp>
      <p:sp>
        <p:nvSpPr>
          <p:cNvPr id="7" name="Slide Number Placeholder 6"/>
          <p:cNvSpPr>
            <a:spLocks noGrp="1"/>
          </p:cNvSpPr>
          <p:nvPr>
            <p:ph type="sldNum" sz="quarter" idx="12"/>
          </p:nvPr>
        </p:nvSpPr>
        <p:spPr/>
        <p:txBody>
          <a:bodyPr/>
          <a:lstStyle>
            <a:extLst/>
          </a:lstStyle>
          <a:p>
            <a:fld id="{C7DBD6C4-765E-4FEB-8190-277BA55B0C8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 2013  Bickerstaff Heath Delgado Acosta LLP</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7DBD6C4-765E-4FEB-8190-277BA55B0C8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1.xml" />
  <Relationship Id="rId1" Type="http://schemas.openxmlformats.org/officeDocument/2006/relationships/slideLayout" Target="../slideLayouts/slideLayout6.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4.wmf" />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5.wmf" />
  <Relationship Id="rId2" Type="http://schemas.openxmlformats.org/officeDocument/2006/relationships/notesSlide" Target="../notesSlides/notesSlide12.xml" />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6.wmf" />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7.wmf" />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8.wmf" />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9.jpeg" />
  <Relationship Id="rId2" Type="http://schemas.openxmlformats.org/officeDocument/2006/relationships/notesSlide" Target="../notesSlides/notesSlide21.xml" />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8.wmf" />
  <Relationship Id="rId2" Type="http://schemas.openxmlformats.org/officeDocument/2006/relationships/notesSlide" Target="../notesSlides/notesSlide22.xml" />
  <Relationship Id="rId1" Type="http://schemas.openxmlformats.org/officeDocument/2006/relationships/slideLayout" Target="../slideLayouts/slideLayout1.xml" />
</Relationships>
</file>

<file path=ppt/slides/_rels/slide23.xml.rels>&#65279;<?xml version="1.0" encoding="UTF-8" standalone="yes"?>
<Relationships xmlns="http://schemas.openxmlformats.org/package/2006/relationships">
  <Relationship Id="rId3" Type="http://schemas.openxmlformats.org/officeDocument/2006/relationships/image" Target="../media/image10.wmf" />
  <Relationship Id="rId2" Type="http://schemas.openxmlformats.org/officeDocument/2006/relationships/notesSlide" Target="../notesSlides/notesSlide23.xml"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11.wmf" />
  <Relationship Id="rId2" Type="http://schemas.openxmlformats.org/officeDocument/2006/relationships/notesSlide" Target="../notesSlides/notesSlide25.xml" />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notesSlide" Target="../notesSlides/notesSlide26.xml"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2" Type="http://schemas.openxmlformats.org/officeDocument/2006/relationships/notesSlide" Target="../notesSlides/notesSlide27.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3" Type="http://schemas.openxmlformats.org/officeDocument/2006/relationships/image" Target="../media/image12.jpeg" />
  <Relationship Id="rId2" Type="http://schemas.openxmlformats.org/officeDocument/2006/relationships/notesSlide" Target="../notesSlides/notesSlide29.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13.jpeg" />
  <Relationship Id="rId2" Type="http://schemas.openxmlformats.org/officeDocument/2006/relationships/notesSlide" Target="../notesSlides/notesSlide30.xml"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14.jpeg" />
  <Relationship Id="rId2" Type="http://schemas.openxmlformats.org/officeDocument/2006/relationships/notesSlide" Target="../notesSlides/notesSlide31.xml"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2" Type="http://schemas.openxmlformats.org/officeDocument/2006/relationships/notesSlide" Target="../notesSlides/notesSlide32.xm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2" Type="http://schemas.openxmlformats.org/officeDocument/2006/relationships/notesSlide" Target="../notesSlides/notesSlide33.xml"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3" Type="http://schemas.openxmlformats.org/officeDocument/2006/relationships/image" Target="../media/image13.jpeg" />
  <Relationship Id="rId2" Type="http://schemas.openxmlformats.org/officeDocument/2006/relationships/notesSlide" Target="../notesSlides/notesSlide34.xml"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2" Type="http://schemas.openxmlformats.org/officeDocument/2006/relationships/notesSlide" Target="../notesSlides/notesSlide35.xml" />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36.xml"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2" Type="http://schemas.openxmlformats.org/officeDocument/2006/relationships/notesSlide" Target="../notesSlides/notesSlide37.xml" />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2" Type="http://schemas.openxmlformats.org/officeDocument/2006/relationships/notesSlide" Target="../notesSlides/notesSlide38.xml" />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3" Type="http://schemas.openxmlformats.org/officeDocument/2006/relationships/image" Target="../media/image15.wmf" />
  <Relationship Id="rId2" Type="http://schemas.openxmlformats.org/officeDocument/2006/relationships/notesSlide" Target="../notesSlides/notesSlide39.xml" />
  <Relationship Id="rId1" Type="http://schemas.openxmlformats.org/officeDocument/2006/relationships/slideLayout" Target="../slideLayouts/slideLayout2.xml" />
  <Relationship Id="rId4" Type="http://schemas.openxmlformats.org/officeDocument/2006/relationships/image" Target="../media/image16.wmf"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2" Type="http://schemas.openxmlformats.org/officeDocument/2006/relationships/notesSlide" Target="../notesSlides/notesSlide40.xml" />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3" Type="http://schemas.openxmlformats.org/officeDocument/2006/relationships/image" Target="../media/image17.jpeg" />
  <Relationship Id="rId2" Type="http://schemas.openxmlformats.org/officeDocument/2006/relationships/notesSlide" Target="../notesSlides/notesSlide41.xml" />
  <Relationship Id="rId1" Type="http://schemas.openxmlformats.org/officeDocument/2006/relationships/slideLayout" Target="../slideLayouts/slideLayout2.xml" />
</Relationships>
</file>

<file path=ppt/slides/_rels/slide42.xml.rels>&#65279;<?xml version="1.0" encoding="UTF-8" standalone="yes"?>
<Relationships xmlns="http://schemas.openxmlformats.org/package/2006/relationships">
  <Relationship Id="rId3" Type="http://schemas.openxmlformats.org/officeDocument/2006/relationships/image" Target="../media/image18.jpeg" />
  <Relationship Id="rId2" Type="http://schemas.openxmlformats.org/officeDocument/2006/relationships/notesSlide" Target="../notesSlides/notesSlide42.xml" />
  <Relationship Id="rId1" Type="http://schemas.openxmlformats.org/officeDocument/2006/relationships/slideLayout" Target="../slideLayouts/slideLayout2.xml" />
</Relationships>
</file>

<file path=ppt/slides/_rels/slide43.xml.rels>&#65279;<?xml version="1.0" encoding="UTF-8" standalone="yes"?>
<Relationships xmlns="http://schemas.openxmlformats.org/package/2006/relationships">
  <Relationship Id="rId3" Type="http://schemas.openxmlformats.org/officeDocument/2006/relationships/image" Target="../media/image19.wmf" />
  <Relationship Id="rId2" Type="http://schemas.openxmlformats.org/officeDocument/2006/relationships/notesSlide" Target="../notesSlides/notesSlide43.xml" />
  <Relationship Id="rId1" Type="http://schemas.openxmlformats.org/officeDocument/2006/relationships/slideLayout" Target="../slideLayouts/slideLayout2.xml" />
</Relationships>
</file>

<file path=ppt/slides/_rels/slide44.xml.rels>&#65279;<?xml version="1.0" encoding="UTF-8" standalone="yes"?>
<Relationships xmlns="http://schemas.openxmlformats.org/package/2006/relationships">
  <Relationship Id="rId3" Type="http://schemas.openxmlformats.org/officeDocument/2006/relationships/image" Target="../media/image20.jpeg" />
  <Relationship Id="rId2" Type="http://schemas.openxmlformats.org/officeDocument/2006/relationships/notesSlide" Target="../notesSlides/notesSlide44.xml" />
  <Relationship Id="rId1" Type="http://schemas.openxmlformats.org/officeDocument/2006/relationships/slideLayout" Target="../slideLayouts/slideLayout2.xml" />
</Relationships>
</file>

<file path=ppt/slides/_rels/slide45.xml.rels>&#65279;<?xml version="1.0" encoding="UTF-8" standalone="yes"?>
<Relationships xmlns="http://schemas.openxmlformats.org/package/2006/relationships">
  <Relationship Id="rId3" Type="http://schemas.openxmlformats.org/officeDocument/2006/relationships/image" Target="../media/image21.wmf" />
  <Relationship Id="rId2" Type="http://schemas.openxmlformats.org/officeDocument/2006/relationships/notesSlide" Target="../notesSlides/notesSlide45.xml" />
  <Relationship Id="rId1" Type="http://schemas.openxmlformats.org/officeDocument/2006/relationships/slideLayout" Target="../slideLayouts/slideLayout2.xml" />
</Relationships>
</file>

<file path=ppt/slides/_rels/slide46.xml.rels>&#65279;<?xml version="1.0" encoding="UTF-8" standalone="yes"?>
<Relationships xmlns="http://schemas.openxmlformats.org/package/2006/relationships">
  <Relationship Id="rId2" Type="http://schemas.openxmlformats.org/officeDocument/2006/relationships/notesSlide" Target="../notesSlides/notesSlide46.xml" />
  <Relationship Id="rId1" Type="http://schemas.openxmlformats.org/officeDocument/2006/relationships/slideLayout" Target="../slideLayouts/slideLayout2.xml" />
</Relationships>
</file>

<file path=ppt/slides/_rels/slide47.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47.xml" />
  <Relationship Id="rId1" Type="http://schemas.openxmlformats.org/officeDocument/2006/relationships/slideLayout" Target="../slideLayouts/slideLayout6.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3.wmf" />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822960" y="274320"/>
            <a:ext cx="7498080" cy="1143000"/>
          </a:xfrm>
        </p:spPr>
        <p:txBody>
          <a:bodyPr>
            <a:normAutofit fontScale="90000"/>
          </a:bodyPr>
          <a:lstStyle/>
          <a:p>
            <a:r>
              <a:rPr lang="en-US" dirty="0" smtClean="0"/>
              <a:t>Employer Concerns After an Emergency Situation</a:t>
            </a:r>
            <a:endParaRPr lang="en-US" dirty="0"/>
          </a:p>
        </p:txBody>
      </p:sp>
      <p:sp>
        <p:nvSpPr>
          <p:cNvPr id="9" name="Subtitle 8"/>
          <p:cNvSpPr>
            <a:spLocks noGrp="1"/>
          </p:cNvSpPr>
          <p:nvPr>
            <p:ph type="subTitle" idx="4294967295"/>
          </p:nvPr>
        </p:nvSpPr>
        <p:spPr>
          <a:xfrm>
            <a:off x="152400" y="2514600"/>
            <a:ext cx="8047039" cy="4038600"/>
          </a:xfrm>
        </p:spPr>
        <p:txBody>
          <a:bodyPr>
            <a:normAutofit fontScale="70000" lnSpcReduction="20000"/>
          </a:bodyPr>
          <a:lstStyle/>
          <a:p>
            <a:pPr>
              <a:buNone/>
            </a:pPr>
            <a:r>
              <a:rPr lang="en-US" dirty="0" smtClean="0"/>
              <a:t>Presented by:</a:t>
            </a:r>
          </a:p>
          <a:p>
            <a:pPr>
              <a:buNone/>
            </a:pPr>
            <a:r>
              <a:rPr lang="en-US" dirty="0" smtClean="0"/>
              <a:t>Vanessa A. Gonzalez</a:t>
            </a:r>
          </a:p>
          <a:p>
            <a:pPr>
              <a:buNone/>
            </a:pPr>
            <a:r>
              <a:rPr lang="en-US" dirty="0" smtClean="0"/>
              <a:t>Board Certified Labor &amp; Employment Law</a:t>
            </a:r>
          </a:p>
          <a:p>
            <a:pPr>
              <a:buNone/>
            </a:pPr>
            <a:endParaRPr lang="en-US" dirty="0" smtClean="0"/>
          </a:p>
          <a:p>
            <a:pPr>
              <a:buNone/>
            </a:pPr>
            <a:r>
              <a:rPr lang="en-US" dirty="0" smtClean="0"/>
              <a:t>Bickerstaff Heath Delgado Acosta, LLP</a:t>
            </a:r>
          </a:p>
          <a:p>
            <a:pPr>
              <a:buNone/>
            </a:pPr>
            <a:r>
              <a:rPr lang="en-US" dirty="0" smtClean="0"/>
              <a:t>3711 South </a:t>
            </a:r>
            <a:r>
              <a:rPr lang="en-US" dirty="0" err="1" smtClean="0"/>
              <a:t>Mopac</a:t>
            </a:r>
            <a:r>
              <a:rPr lang="en-US" dirty="0" smtClean="0"/>
              <a:t> Expressway</a:t>
            </a:r>
          </a:p>
          <a:p>
            <a:pPr>
              <a:buNone/>
            </a:pPr>
            <a:r>
              <a:rPr lang="en-US" dirty="0" smtClean="0"/>
              <a:t>Building One, Suite 300</a:t>
            </a:r>
          </a:p>
          <a:p>
            <a:pPr>
              <a:buNone/>
            </a:pPr>
            <a:r>
              <a:rPr lang="en-US" dirty="0" smtClean="0"/>
              <a:t>Austin, Texas  78746</a:t>
            </a:r>
          </a:p>
          <a:p>
            <a:pPr>
              <a:buNone/>
            </a:pPr>
            <a:r>
              <a:rPr lang="en-US" dirty="0" smtClean="0"/>
              <a:t>512.472.8021 • 512.320.5638</a:t>
            </a:r>
          </a:p>
          <a:p>
            <a:pPr>
              <a:buNone/>
            </a:pPr>
            <a:endParaRPr lang="en-US" dirty="0" smtClean="0"/>
          </a:p>
          <a:p>
            <a:pPr>
              <a:buNone/>
            </a:pPr>
            <a:r>
              <a:rPr lang="en-US" sz="2200" dirty="0" smtClean="0"/>
              <a:t>vgonzalez@bickerstaff.com</a:t>
            </a:r>
            <a:endParaRPr lang="en-US" sz="2200" dirty="0"/>
          </a:p>
        </p:txBody>
      </p:sp>
      <p:pic>
        <p:nvPicPr>
          <p:cNvPr id="4" name="Picture 8" descr="V:\Eric GIS and Working Files\BHDA logo 3.png"/>
          <p:cNvPicPr>
            <a:picLocks noChangeAspect="1" noChangeArrowheads="1"/>
          </p:cNvPicPr>
          <p:nvPr/>
        </p:nvPicPr>
        <p:blipFill>
          <a:blip r:embed="rId3" cstate="print"/>
          <a:srcRect/>
          <a:stretch>
            <a:fillRect/>
          </a:stretch>
        </p:blipFill>
        <p:spPr bwMode="auto">
          <a:xfrm>
            <a:off x="5562600" y="1600200"/>
            <a:ext cx="3226279" cy="48006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152400"/>
            <a:ext cx="7498080" cy="1143000"/>
          </a:xfrm>
        </p:spPr>
        <p:txBody>
          <a:bodyPr anchor="t">
            <a:normAutofit/>
          </a:bodyPr>
          <a:lstStyle/>
          <a:p>
            <a:pPr algn="r"/>
            <a:r>
              <a:rPr lang="en-US" sz="3900" dirty="0" smtClean="0"/>
              <a:t>Continuing Treatment</a:t>
            </a:r>
            <a:endParaRPr lang="en-US" sz="3900" dirty="0"/>
          </a:p>
        </p:txBody>
      </p:sp>
      <p:sp>
        <p:nvSpPr>
          <p:cNvPr id="7" name="Content Placeholder 6"/>
          <p:cNvSpPr>
            <a:spLocks noGrp="1"/>
          </p:cNvSpPr>
          <p:nvPr>
            <p:ph idx="1"/>
          </p:nvPr>
        </p:nvSpPr>
        <p:spPr>
          <a:xfrm>
            <a:off x="304800" y="1447800"/>
            <a:ext cx="8458200" cy="5181600"/>
          </a:xfrm>
        </p:spPr>
        <p:txBody>
          <a:bodyPr>
            <a:normAutofit fontScale="32500" lnSpcReduction="20000"/>
          </a:bodyPr>
          <a:lstStyle/>
          <a:p>
            <a:r>
              <a:rPr lang="en-US" sz="4900" dirty="0" smtClean="0"/>
              <a:t>Incapacity and treatment, which is a period of incapacity of more than three consecutive, full calendar days and any subsequent treatment or period of incapacity relating to the same condition that also involves:</a:t>
            </a:r>
          </a:p>
          <a:p>
            <a:endParaRPr lang="en-US" sz="3800" dirty="0" smtClean="0"/>
          </a:p>
          <a:p>
            <a:pPr marL="870966" lvl="1" indent="-514350">
              <a:buFont typeface="+mj-lt"/>
              <a:buAutoNum type="arabicParenR"/>
            </a:pPr>
            <a:r>
              <a:rPr lang="en-US" sz="4000" dirty="0" smtClean="0"/>
              <a:t>Treatment two or more times, within 30 days of the first day of incapacity, unless extenuating circumstances exist, by a health care provider, by a nurse under direct supervision of a health care provider, or by a provider of health care services (e.g., physical therapist) under orders of, or on referral by, a health care provider; or</a:t>
            </a:r>
          </a:p>
          <a:p>
            <a:pPr marL="870966" lvl="1" indent="-514350">
              <a:buFont typeface="+mj-lt"/>
              <a:buAutoNum type="arabicParenR"/>
            </a:pPr>
            <a:endParaRPr lang="en-US" sz="4000" dirty="0" smtClean="0"/>
          </a:p>
          <a:p>
            <a:pPr marL="870966" lvl="1" indent="-514350">
              <a:buFont typeface="+mj-lt"/>
              <a:buAutoNum type="arabicParenR"/>
            </a:pPr>
            <a:r>
              <a:rPr lang="en-US" sz="4000" dirty="0" smtClean="0"/>
              <a:t>Treatment by a health care provider on at least one occasion which results in a regime of continuing treatment under the supervision of the health care provider.</a:t>
            </a:r>
          </a:p>
          <a:p>
            <a:endParaRPr lang="en-US" sz="3800" dirty="0" smtClean="0"/>
          </a:p>
          <a:p>
            <a:r>
              <a:rPr lang="en-US" sz="4900" dirty="0" smtClean="0"/>
              <a:t>Any period of incapacity due to pregnancy or for prenatal care.</a:t>
            </a:r>
          </a:p>
          <a:p>
            <a:r>
              <a:rPr lang="en-US" sz="4900" dirty="0" smtClean="0"/>
              <a:t>Any period of incapacity or treatment for such incapacity due to a chronic serious health condition.</a:t>
            </a:r>
          </a:p>
          <a:p>
            <a:r>
              <a:rPr lang="en-US" sz="4900" dirty="0" smtClean="0"/>
              <a:t>A period of incapacity which is permanent or long-term due to a condition for which treatment may not be effective.</a:t>
            </a:r>
          </a:p>
          <a:p>
            <a:r>
              <a:rPr lang="en-US" sz="4900" dirty="0" smtClean="0"/>
              <a:t>Any period of absence to receive multiple treatments (including any period of recovery </a:t>
            </a:r>
            <a:r>
              <a:rPr lang="en-US" sz="4900" dirty="0" err="1" smtClean="0"/>
              <a:t>therefrom</a:t>
            </a:r>
            <a:r>
              <a:rPr lang="en-US" sz="4900" dirty="0" smtClean="0"/>
              <a:t>) by a health care provider or by a  or by a provider of health care services under orders of, or on referral by, a health care provider, either for restorative surgery after an accident or other injury, or for a condition that would likely result in a period of incapacity of more than three consecutive full calendar days in the absence of medical intervention or treatment.</a:t>
            </a:r>
          </a:p>
          <a:p>
            <a:endParaRPr lang="en-US" dirty="0"/>
          </a:p>
        </p:txBody>
      </p:sp>
      <p:sp>
        <p:nvSpPr>
          <p:cNvPr id="8"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0" y="152400"/>
            <a:ext cx="7498080" cy="1143000"/>
          </a:xfrm>
        </p:spPr>
        <p:txBody>
          <a:bodyPr anchor="t">
            <a:normAutofit/>
          </a:bodyPr>
          <a:lstStyle/>
          <a:p>
            <a:pPr algn="r"/>
            <a:r>
              <a:rPr lang="en-US" sz="3900" b="0" dirty="0" smtClean="0"/>
              <a:t>Exigency Leave</a:t>
            </a:r>
            <a:endParaRPr lang="en-US" sz="3900" b="0" dirty="0"/>
          </a:p>
        </p:txBody>
      </p:sp>
      <p:sp>
        <p:nvSpPr>
          <p:cNvPr id="3" name="Content Placeholder 2"/>
          <p:cNvSpPr>
            <a:spLocks noGrp="1"/>
          </p:cNvSpPr>
          <p:nvPr>
            <p:ph idx="1"/>
          </p:nvPr>
        </p:nvSpPr>
        <p:spPr>
          <a:xfrm>
            <a:off x="304800" y="2971800"/>
            <a:ext cx="8628888" cy="3505200"/>
          </a:xfrm>
        </p:spPr>
        <p:txBody>
          <a:bodyPr>
            <a:normAutofit fontScale="70000" lnSpcReduction="20000"/>
          </a:bodyPr>
          <a:lstStyle/>
          <a:p>
            <a:pPr>
              <a:buNone/>
            </a:pPr>
            <a:r>
              <a:rPr lang="en-US" dirty="0" smtClean="0"/>
              <a:t>A “qualifying exigency” includes:</a:t>
            </a:r>
          </a:p>
          <a:p>
            <a:pPr>
              <a:buNone/>
            </a:pPr>
            <a:endParaRPr lang="en-US" dirty="0" smtClean="0"/>
          </a:p>
          <a:p>
            <a:r>
              <a:rPr lang="en-US" dirty="0" smtClean="0"/>
              <a:t>Short-notice deployment.</a:t>
            </a:r>
          </a:p>
          <a:p>
            <a:r>
              <a:rPr lang="en-US" dirty="0" smtClean="0"/>
              <a:t>Military events and related activities.</a:t>
            </a:r>
          </a:p>
          <a:p>
            <a:r>
              <a:rPr lang="en-US" dirty="0" smtClean="0"/>
              <a:t>Childcare and school activities.</a:t>
            </a:r>
          </a:p>
          <a:p>
            <a:r>
              <a:rPr lang="en-US" dirty="0" smtClean="0"/>
              <a:t>Financial and legal arrangements.</a:t>
            </a:r>
          </a:p>
          <a:p>
            <a:r>
              <a:rPr lang="en-US" dirty="0" smtClean="0"/>
              <a:t>Counseling.</a:t>
            </a:r>
          </a:p>
          <a:p>
            <a:r>
              <a:rPr lang="en-US" dirty="0" smtClean="0"/>
              <a:t>Rest and recuperation.</a:t>
            </a:r>
          </a:p>
          <a:p>
            <a:r>
              <a:rPr lang="en-US" dirty="0" smtClean="0"/>
              <a:t>Post-deployment activities.</a:t>
            </a:r>
          </a:p>
          <a:p>
            <a:r>
              <a:rPr lang="en-US" dirty="0" smtClean="0"/>
              <a:t>Additional activities.</a:t>
            </a:r>
          </a:p>
          <a:p>
            <a:endParaRPr lang="en-US" dirty="0"/>
          </a:p>
        </p:txBody>
      </p:sp>
      <p:sp>
        <p:nvSpPr>
          <p:cNvPr id="9" name="Text Placeholder 8"/>
          <p:cNvSpPr>
            <a:spLocks noGrp="1"/>
          </p:cNvSpPr>
          <p:nvPr>
            <p:ph type="body" idx="4294967295"/>
          </p:nvPr>
        </p:nvSpPr>
        <p:spPr>
          <a:xfrm>
            <a:off x="381000" y="1295400"/>
            <a:ext cx="8458200" cy="1371600"/>
          </a:xfrm>
        </p:spPr>
        <p:txBody>
          <a:bodyPr>
            <a:noAutofit/>
          </a:bodyPr>
          <a:lstStyle/>
          <a:p>
            <a:pPr marL="0">
              <a:buNone/>
            </a:pPr>
            <a:r>
              <a:rPr lang="en-US" sz="2000" dirty="0" smtClean="0"/>
              <a:t>Leave is needed for a qualifying exigency arising out of the fact that The employee’s spouse, son, daughter, or parent is a covered military member on active duty or has been notified of an impending call or order to active duty (includes national guard and reserves). </a:t>
            </a:r>
          </a:p>
        </p:txBody>
      </p:sp>
      <p:pic>
        <p:nvPicPr>
          <p:cNvPr id="5" name="Picture 2" descr="C:\Program Files\Microsoft Office\MEDIA\CAGCAT10\j0233070.wmf"/>
          <p:cNvPicPr>
            <a:picLocks noChangeAspect="1" noChangeArrowheads="1"/>
          </p:cNvPicPr>
          <p:nvPr/>
        </p:nvPicPr>
        <p:blipFill>
          <a:blip r:embed="rId3" cstate="print"/>
          <a:srcRect/>
          <a:stretch>
            <a:fillRect/>
          </a:stretch>
        </p:blipFill>
        <p:spPr bwMode="auto">
          <a:xfrm rot="1307232">
            <a:off x="5808555" y="4306658"/>
            <a:ext cx="2961992" cy="1484768"/>
          </a:xfrm>
          <a:prstGeom prst="rect">
            <a:avLst/>
          </a:prstGeom>
          <a:noFill/>
        </p:spPr>
      </p:pic>
      <p:sp>
        <p:nvSpPr>
          <p:cNvPr id="11"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493520" y="152400"/>
            <a:ext cx="7498080" cy="1143000"/>
          </a:xfrm>
        </p:spPr>
        <p:txBody>
          <a:bodyPr>
            <a:noAutofit/>
          </a:bodyPr>
          <a:lstStyle/>
          <a:p>
            <a:pPr algn="r"/>
            <a:r>
              <a:rPr lang="en-US" sz="3600" dirty="0" smtClean="0"/>
              <a:t>Employee Notice to Employer </a:t>
            </a:r>
            <a:br>
              <a:rPr lang="en-US" sz="3600" dirty="0" smtClean="0"/>
            </a:br>
            <a:r>
              <a:rPr lang="en-US" sz="3600" dirty="0" smtClean="0"/>
              <a:t>of Intent for FMLA Leave </a:t>
            </a:r>
            <a:endParaRPr lang="en-US" sz="3600" dirty="0"/>
          </a:p>
        </p:txBody>
      </p:sp>
      <p:sp>
        <p:nvSpPr>
          <p:cNvPr id="9" name="Content Placeholder 8"/>
          <p:cNvSpPr>
            <a:spLocks noGrp="1"/>
          </p:cNvSpPr>
          <p:nvPr>
            <p:ph idx="1"/>
          </p:nvPr>
        </p:nvSpPr>
        <p:spPr>
          <a:xfrm>
            <a:off x="304800" y="1600200"/>
            <a:ext cx="7498080" cy="4800600"/>
          </a:xfrm>
        </p:spPr>
        <p:txBody>
          <a:bodyPr>
            <a:normAutofit fontScale="47500" lnSpcReduction="20000"/>
          </a:bodyPr>
          <a:lstStyle/>
          <a:p>
            <a:pPr>
              <a:buNone/>
            </a:pPr>
            <a:r>
              <a:rPr lang="en-US" dirty="0" smtClean="0"/>
              <a:t>Foreseeable Leave:  </a:t>
            </a:r>
          </a:p>
          <a:p>
            <a:r>
              <a:rPr lang="en-US" dirty="0" smtClean="0"/>
              <a:t>30 days notice to the employer or if not practicable, notice </a:t>
            </a:r>
          </a:p>
          <a:p>
            <a:pPr>
              <a:buNone/>
            </a:pPr>
            <a:r>
              <a:rPr lang="en-US" dirty="0" smtClean="0"/>
              <a:t>	must be given as soon as practicable.  </a:t>
            </a:r>
          </a:p>
          <a:p>
            <a:r>
              <a:rPr lang="en-US" dirty="0" smtClean="0"/>
              <a:t>“As soon as practicable” means as soon as both possible and practical, taking into account all of the facts and circumstances.  It should be practicable for an employee to provide notice of the need for leave either the same day or the next business day after becoming aware of the need for leave if it is not possible to give a full 30 days notice. </a:t>
            </a:r>
          </a:p>
          <a:p>
            <a:endParaRPr lang="en-US" dirty="0" smtClean="0"/>
          </a:p>
          <a:p>
            <a:pPr>
              <a:buNone/>
            </a:pPr>
            <a:r>
              <a:rPr lang="en-US" dirty="0" smtClean="0"/>
              <a:t>Notice:</a:t>
            </a:r>
          </a:p>
          <a:p>
            <a:r>
              <a:rPr lang="en-US" dirty="0" smtClean="0"/>
              <a:t>Notice may be verbal or written.  </a:t>
            </a:r>
          </a:p>
          <a:p>
            <a:r>
              <a:rPr lang="en-US" dirty="0" smtClean="0"/>
              <a:t>An employee is now required to comply with the employer’s usual and customary notice and procedural requirements for requesting leave (unless there are unusual circumstances).</a:t>
            </a:r>
          </a:p>
          <a:p>
            <a:endParaRPr lang="en-US" dirty="0" smtClean="0"/>
          </a:p>
          <a:p>
            <a:pPr>
              <a:buNone/>
            </a:pPr>
            <a:r>
              <a:rPr lang="en-US" dirty="0" smtClean="0"/>
              <a:t>Unforeseeable Leave:  </a:t>
            </a:r>
          </a:p>
          <a:p>
            <a:r>
              <a:rPr lang="en-US" dirty="0" smtClean="0"/>
              <a:t>Notice must be provided to the employer as soon as practicable under the facts and circumstances of the case.  </a:t>
            </a:r>
          </a:p>
          <a:p>
            <a:r>
              <a:rPr lang="en-US" dirty="0" smtClean="0"/>
              <a:t>It should be practicable for the employee to provide notice that complies with the employer’s usual and customary notice requirements applicable to such leave.</a:t>
            </a:r>
          </a:p>
          <a:p>
            <a:endParaRPr lang="en-US" dirty="0"/>
          </a:p>
        </p:txBody>
      </p:sp>
      <p:pic>
        <p:nvPicPr>
          <p:cNvPr id="5123" name="Picture 3" descr="C:\Users\epalinski\AppData\Local\Microsoft\Windows\Temporary Internet Files\Content.IE5\IZ7CLWIN\MC900297429[1].wmf"/>
          <p:cNvPicPr>
            <a:picLocks noChangeAspect="1" noChangeArrowheads="1"/>
          </p:cNvPicPr>
          <p:nvPr/>
        </p:nvPicPr>
        <p:blipFill>
          <a:blip r:embed="rId3" cstate="print"/>
          <a:srcRect/>
          <a:stretch>
            <a:fillRect/>
          </a:stretch>
        </p:blipFill>
        <p:spPr bwMode="auto">
          <a:xfrm>
            <a:off x="7514539" y="2286000"/>
            <a:ext cx="1629461" cy="1831543"/>
          </a:xfrm>
          <a:prstGeom prst="rect">
            <a:avLst/>
          </a:prstGeom>
          <a:noFill/>
        </p:spPr>
      </p:pic>
      <p:sp>
        <p:nvSpPr>
          <p:cNvPr id="8"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10" name="Footer Placeholder 9"/>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1435608" y="76200"/>
            <a:ext cx="7498080" cy="1143000"/>
          </a:xfrm>
        </p:spPr>
        <p:txBody>
          <a:bodyPr anchor="t">
            <a:normAutofit/>
          </a:bodyPr>
          <a:lstStyle/>
          <a:p>
            <a:pPr algn="r"/>
            <a:r>
              <a:rPr lang="en-US" sz="3900" dirty="0" smtClean="0"/>
              <a:t>Certifications</a:t>
            </a:r>
            <a:endParaRPr lang="en-US" sz="3900" dirty="0"/>
          </a:p>
        </p:txBody>
      </p:sp>
      <p:sp>
        <p:nvSpPr>
          <p:cNvPr id="3" name="Content Placeholder 2"/>
          <p:cNvSpPr>
            <a:spLocks noGrp="1"/>
          </p:cNvSpPr>
          <p:nvPr>
            <p:ph idx="1"/>
          </p:nvPr>
        </p:nvSpPr>
        <p:spPr>
          <a:xfrm>
            <a:off x="457200" y="1905000"/>
            <a:ext cx="7498080" cy="4800600"/>
          </a:xfrm>
        </p:spPr>
        <p:txBody>
          <a:bodyPr>
            <a:normAutofit/>
          </a:bodyPr>
          <a:lstStyle/>
          <a:p>
            <a:pPr>
              <a:buFont typeface="Wingdings" pitchFamily="2" charset="2"/>
              <a:buChar char="§"/>
            </a:pPr>
            <a:r>
              <a:rPr lang="en-US" sz="2200" dirty="0" smtClean="0"/>
              <a:t>Medical certifications may be requested </a:t>
            </a:r>
            <a:br>
              <a:rPr lang="en-US" sz="2200" dirty="0" smtClean="0"/>
            </a:br>
            <a:r>
              <a:rPr lang="en-US" sz="2200" dirty="0" smtClean="0"/>
              <a:t>for serious health conditions. </a:t>
            </a:r>
          </a:p>
          <a:p>
            <a:pPr>
              <a:buNone/>
            </a:pPr>
            <a:endParaRPr lang="en-US" sz="2200" dirty="0" smtClean="0"/>
          </a:p>
          <a:p>
            <a:pPr>
              <a:buFont typeface="Wingdings" pitchFamily="2" charset="2"/>
              <a:buChar char="§"/>
            </a:pPr>
            <a:r>
              <a:rPr lang="en-US" sz="2200" dirty="0" smtClean="0"/>
              <a:t>Certain certifications may also be required for leave for a qualifying exigency or for military caregiver leave. </a:t>
            </a:r>
          </a:p>
          <a:p>
            <a:pPr>
              <a:buNone/>
            </a:pPr>
            <a:endParaRPr lang="en-US" sz="2200" dirty="0" smtClean="0"/>
          </a:p>
          <a:p>
            <a:pPr>
              <a:buFont typeface="Wingdings" pitchFamily="2" charset="2"/>
              <a:buChar char="§"/>
            </a:pPr>
            <a:r>
              <a:rPr lang="en-US" sz="2200" dirty="0" smtClean="0"/>
              <a:t>For qualifying exigencies – military documentation or statement of fact.  Depends on the exigency and the situation.  Fitness for duty to return to work certifications may be permissible</a:t>
            </a:r>
          </a:p>
          <a:p>
            <a:endParaRPr lang="en-US" dirty="0"/>
          </a:p>
        </p:txBody>
      </p:sp>
      <p:pic>
        <p:nvPicPr>
          <p:cNvPr id="8199" name="Picture 7" descr="C:\Users\epalinski\AppData\Local\Microsoft\Windows\Temporary Internet Files\Content.IE5\XG9ZEO51\MC900413596[1].wmf"/>
          <p:cNvPicPr>
            <a:picLocks noChangeAspect="1" noChangeArrowheads="1"/>
          </p:cNvPicPr>
          <p:nvPr/>
        </p:nvPicPr>
        <p:blipFill>
          <a:blip r:embed="rId3" cstate="print"/>
          <a:srcRect/>
          <a:stretch>
            <a:fillRect/>
          </a:stretch>
        </p:blipFill>
        <p:spPr bwMode="auto">
          <a:xfrm>
            <a:off x="6324600" y="914400"/>
            <a:ext cx="2334304" cy="2027976"/>
          </a:xfrm>
          <a:prstGeom prst="rect">
            <a:avLst/>
          </a:prstGeom>
          <a:noFill/>
        </p:spPr>
      </p:pic>
      <p:sp>
        <p:nvSpPr>
          <p:cNvPr id="6"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28888" cy="4800600"/>
          </a:xfrm>
        </p:spPr>
        <p:txBody>
          <a:bodyPr>
            <a:normAutofit fontScale="55000" lnSpcReduction="20000"/>
          </a:bodyPr>
          <a:lstStyle/>
          <a:p>
            <a:r>
              <a:rPr lang="en-US" dirty="0" smtClean="0"/>
              <a:t>WH-380-E Certification of Health Care Provider for Employee’s Serious Health Condition (PDF)</a:t>
            </a:r>
          </a:p>
          <a:p>
            <a:pPr>
              <a:buNone/>
            </a:pPr>
            <a:endParaRPr lang="en-US" dirty="0" smtClean="0"/>
          </a:p>
          <a:p>
            <a:r>
              <a:rPr lang="en-US" dirty="0" smtClean="0"/>
              <a:t>WH-380-F Certification of Health Care Provider for Family Member’s Serious Health Condition (PDF)</a:t>
            </a:r>
          </a:p>
          <a:p>
            <a:pPr>
              <a:buNone/>
            </a:pPr>
            <a:endParaRPr lang="en-US" dirty="0" smtClean="0"/>
          </a:p>
          <a:p>
            <a:r>
              <a:rPr lang="en-US" dirty="0" smtClean="0"/>
              <a:t>WH-381 Notice of Eligibility and Rights &amp; Responsibilities (PDF)</a:t>
            </a:r>
          </a:p>
          <a:p>
            <a:endParaRPr lang="en-US" dirty="0" smtClean="0"/>
          </a:p>
          <a:p>
            <a:r>
              <a:rPr lang="en-US" dirty="0" smtClean="0"/>
              <a:t>WH-382 Designation Notice (PDF)</a:t>
            </a:r>
          </a:p>
          <a:p>
            <a:endParaRPr lang="en-US" dirty="0" smtClean="0"/>
          </a:p>
          <a:p>
            <a:r>
              <a:rPr lang="en-US" dirty="0" smtClean="0"/>
              <a:t>WH-384 Certification of Qualifying Exigency For Military Family Leave (PDF)</a:t>
            </a:r>
          </a:p>
          <a:p>
            <a:endParaRPr lang="en-US" dirty="0" smtClean="0"/>
          </a:p>
          <a:p>
            <a:r>
              <a:rPr lang="en-US" dirty="0" smtClean="0"/>
              <a:t>WH-385 Certification for Serious Injury or Illness of Current </a:t>
            </a:r>
            <a:r>
              <a:rPr lang="en-US" dirty="0" err="1" smtClean="0"/>
              <a:t>Servicemember</a:t>
            </a:r>
            <a:r>
              <a:rPr lang="en-US" dirty="0" smtClean="0"/>
              <a:t> -- for Military Family Leave (PDF)</a:t>
            </a:r>
          </a:p>
          <a:p>
            <a:endParaRPr lang="en-US" dirty="0" smtClean="0"/>
          </a:p>
          <a:p>
            <a:r>
              <a:rPr lang="en-US" dirty="0" smtClean="0"/>
              <a:t>WH-385-V Certification for Serious Injury or Illness of a Veteran for Military Caregiver Leave (PDF)</a:t>
            </a:r>
          </a:p>
          <a:p>
            <a:endParaRPr lang="en-US" dirty="0"/>
          </a:p>
        </p:txBody>
      </p:sp>
      <p:sp>
        <p:nvSpPr>
          <p:cNvPr id="6"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9" name="Title 5"/>
          <p:cNvSpPr>
            <a:spLocks noGrp="1"/>
          </p:cNvSpPr>
          <p:nvPr>
            <p:ph type="title"/>
          </p:nvPr>
        </p:nvSpPr>
        <p:spPr>
          <a:xfrm>
            <a:off x="1417320" y="152400"/>
            <a:ext cx="7498080" cy="1143000"/>
          </a:xfrm>
        </p:spPr>
        <p:txBody>
          <a:bodyPr anchor="t">
            <a:normAutofit/>
          </a:bodyPr>
          <a:lstStyle/>
          <a:p>
            <a:pPr algn="r"/>
            <a:r>
              <a:rPr lang="en-US" sz="3900" dirty="0" smtClean="0"/>
              <a:t>Forms </a:t>
            </a:r>
            <a:endParaRPr lang="en-US" sz="3900" dirty="0"/>
          </a:p>
        </p:txBody>
      </p:sp>
      <p:sp>
        <p:nvSpPr>
          <p:cNvPr id="7" name="Footer Placeholder 6"/>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417320" y="152400"/>
            <a:ext cx="7498080" cy="1143000"/>
          </a:xfrm>
        </p:spPr>
        <p:txBody>
          <a:bodyPr anchor="t">
            <a:normAutofit/>
          </a:bodyPr>
          <a:lstStyle/>
          <a:p>
            <a:pPr algn="r"/>
            <a:r>
              <a:rPr lang="en-US" sz="3900" dirty="0" smtClean="0"/>
              <a:t>Forms </a:t>
            </a:r>
            <a:endParaRPr lang="en-US" sz="3900" dirty="0"/>
          </a:p>
        </p:txBody>
      </p:sp>
      <p:sp>
        <p:nvSpPr>
          <p:cNvPr id="3" name="Content Placeholder 2"/>
          <p:cNvSpPr>
            <a:spLocks noGrp="1"/>
          </p:cNvSpPr>
          <p:nvPr>
            <p:ph idx="1"/>
          </p:nvPr>
        </p:nvSpPr>
        <p:spPr>
          <a:xfrm>
            <a:off x="228600" y="1447800"/>
            <a:ext cx="8458200" cy="5257800"/>
          </a:xfrm>
        </p:spPr>
        <p:txBody>
          <a:bodyPr>
            <a:normAutofit fontScale="55000" lnSpcReduction="20000"/>
          </a:bodyPr>
          <a:lstStyle/>
          <a:p>
            <a:r>
              <a:rPr lang="en-US" sz="4200" dirty="0" smtClean="0"/>
              <a:t>Notice of Eligibility / Rights/ Responsibilities.</a:t>
            </a:r>
          </a:p>
          <a:p>
            <a:pPr lvl="1"/>
            <a:r>
              <a:rPr lang="en-US" sz="3300" dirty="0" smtClean="0"/>
              <a:t>tells the employee whether he/she is eligible to take FMLA leave</a:t>
            </a:r>
          </a:p>
          <a:p>
            <a:pPr lvl="1"/>
            <a:r>
              <a:rPr lang="en-US" sz="3300" dirty="0" smtClean="0"/>
              <a:t>requests the appropriate certifications to support the leave</a:t>
            </a:r>
          </a:p>
          <a:p>
            <a:pPr lvl="1"/>
            <a:r>
              <a:rPr lang="en-US" sz="3300" dirty="0" smtClean="0"/>
              <a:t>advises the employee of his/her responsibilities while on leave and rights under the FMLA. </a:t>
            </a:r>
          </a:p>
          <a:p>
            <a:pPr lvl="1">
              <a:buNone/>
            </a:pPr>
            <a:endParaRPr lang="en-US" dirty="0" smtClean="0"/>
          </a:p>
          <a:p>
            <a:r>
              <a:rPr lang="en-US" sz="4200" dirty="0" smtClean="0"/>
              <a:t>Notice of Leave Designation</a:t>
            </a:r>
          </a:p>
          <a:p>
            <a:pPr lvl="1"/>
            <a:r>
              <a:rPr lang="en-US" sz="3400" dirty="0" smtClean="0"/>
              <a:t>Once an employer has enough information to make a determination as to whether the requested leave is FMLA qualifying, it has five (5) business days (unless there are extenuating circumstances) to provide the employee with a notice stating that the leave (specifying the amount) has been designated as FMLA qualifying or, in the alternative, that additional information is needed and explain what that additional information is.</a:t>
            </a:r>
          </a:p>
          <a:p>
            <a:pPr lvl="1"/>
            <a:r>
              <a:rPr lang="en-US" sz="3400" dirty="0" smtClean="0"/>
              <a:t>If substitution of paid leave is required, this form must so advise the employee.</a:t>
            </a:r>
          </a:p>
          <a:p>
            <a:pPr lvl="1"/>
            <a:r>
              <a:rPr lang="en-US" sz="3400" dirty="0" smtClean="0"/>
              <a:t>If a fitness for duty certification will be required on the employee’s return to work, this form must so state and should list the essential functions of the job.</a:t>
            </a:r>
          </a:p>
        </p:txBody>
      </p:sp>
      <p:sp>
        <p:nvSpPr>
          <p:cNvPr id="7"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152400"/>
            <a:ext cx="7498080" cy="1143000"/>
          </a:xfrm>
        </p:spPr>
        <p:txBody>
          <a:bodyPr anchor="t">
            <a:normAutofit/>
          </a:bodyPr>
          <a:lstStyle/>
          <a:p>
            <a:pPr algn="r"/>
            <a:r>
              <a:rPr lang="en-US" sz="3600" dirty="0" smtClean="0"/>
              <a:t>Emergency Matters Covered</a:t>
            </a:r>
            <a:endParaRPr lang="en-US" sz="3600" dirty="0"/>
          </a:p>
        </p:txBody>
      </p:sp>
      <p:sp>
        <p:nvSpPr>
          <p:cNvPr id="7" name="Content Placeholder 6"/>
          <p:cNvSpPr>
            <a:spLocks noGrp="1"/>
          </p:cNvSpPr>
          <p:nvPr>
            <p:ph idx="1"/>
          </p:nvPr>
        </p:nvSpPr>
        <p:spPr>
          <a:xfrm>
            <a:off x="381000" y="1143000"/>
            <a:ext cx="8305800" cy="5334000"/>
          </a:xfrm>
        </p:spPr>
        <p:txBody>
          <a:bodyPr>
            <a:normAutofit fontScale="92500" lnSpcReduction="10000"/>
          </a:bodyPr>
          <a:lstStyle/>
          <a:p>
            <a:r>
              <a:rPr lang="en-US" dirty="0" smtClean="0"/>
              <a:t>Personal Matters not covered</a:t>
            </a:r>
          </a:p>
          <a:p>
            <a:pPr lvl="1"/>
            <a:r>
              <a:rPr lang="en-US" dirty="0" smtClean="0"/>
              <a:t>Cleaning flood damaged basement</a:t>
            </a:r>
          </a:p>
          <a:p>
            <a:pPr lvl="1"/>
            <a:r>
              <a:rPr lang="en-US" dirty="0" smtClean="0"/>
              <a:t>Salvaging belongs</a:t>
            </a:r>
          </a:p>
          <a:p>
            <a:pPr lvl="1"/>
            <a:r>
              <a:rPr lang="en-US" dirty="0" smtClean="0"/>
              <a:t>Searching for missing relatives</a:t>
            </a:r>
          </a:p>
          <a:p>
            <a:endParaRPr lang="en-US" dirty="0" smtClean="0"/>
          </a:p>
          <a:p>
            <a:r>
              <a:rPr lang="en-US" dirty="0" smtClean="0"/>
              <a:t> Qualify</a:t>
            </a:r>
          </a:p>
          <a:p>
            <a:pPr lvl="1"/>
            <a:r>
              <a:rPr lang="en-US" dirty="0" smtClean="0"/>
              <a:t>Physical or mental illness or injury that meets the definition of a “serious health condition” and renders them unable to perform their job.  </a:t>
            </a:r>
          </a:p>
          <a:p>
            <a:pPr lvl="1"/>
            <a:r>
              <a:rPr lang="en-US" dirty="0" smtClean="0"/>
              <a:t>Employee is required to care for a spouse, child or parent with a serious health condition who is affected by the natural disaster</a:t>
            </a:r>
          </a:p>
          <a:p>
            <a:endParaRPr lang="en-US" dirty="0"/>
          </a:p>
        </p:txBody>
      </p:sp>
      <p:sp>
        <p:nvSpPr>
          <p:cNvPr id="8"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pic>
        <p:nvPicPr>
          <p:cNvPr id="8194" name="Picture 2" descr="C:\Users\epalinski\AppData\Local\Microsoft\Windows\Temporary Internet Files\Content.IE5\F1VAC7NE\MC900104978[1].wmf"/>
          <p:cNvPicPr>
            <a:picLocks noChangeAspect="1" noChangeArrowheads="1"/>
          </p:cNvPicPr>
          <p:nvPr/>
        </p:nvPicPr>
        <p:blipFill>
          <a:blip r:embed="rId3" cstate="print"/>
          <a:srcRect/>
          <a:stretch>
            <a:fillRect/>
          </a:stretch>
        </p:blipFill>
        <p:spPr bwMode="auto">
          <a:xfrm>
            <a:off x="6629400" y="1600200"/>
            <a:ext cx="1826971" cy="1826971"/>
          </a:xfrm>
          <a:prstGeom prst="rect">
            <a:avLst/>
          </a:prstGeom>
          <a:noFill/>
        </p:spPr>
      </p:pic>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extLst>
      <p:ext uri="{BB962C8B-B14F-4D97-AF65-F5344CB8AC3E}">
        <p14:creationId xmlns:p14="http://schemas.microsoft.com/office/powerpoint/2010/main" xmlns="" val="164356710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p:cTn id="33"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 calcmode="lin" valueType="num">
                                      <p:cBhvr>
                                        <p:cTn id="39"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6" end="6"/>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 calcmode="lin" valueType="num">
                                      <p:cBhvr>
                                        <p:cTn id="45"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435608" y="152400"/>
            <a:ext cx="7498080" cy="1143000"/>
          </a:xfrm>
        </p:spPr>
        <p:txBody>
          <a:bodyPr anchor="t">
            <a:noAutofit/>
          </a:bodyPr>
          <a:lstStyle/>
          <a:p>
            <a:pPr algn="r"/>
            <a:r>
              <a:rPr lang="en-US" sz="3600" i="1" dirty="0" smtClean="0"/>
              <a:t>Lane v. Pontiac </a:t>
            </a:r>
            <a:br>
              <a:rPr lang="en-US" sz="3600" i="1" dirty="0" smtClean="0"/>
            </a:br>
            <a:r>
              <a:rPr lang="en-US" sz="3600" i="1" dirty="0" smtClean="0"/>
              <a:t>Osteopathic Hospital </a:t>
            </a:r>
            <a:endParaRPr lang="en-US" sz="3600" i="1" dirty="0"/>
          </a:p>
        </p:txBody>
      </p:sp>
      <p:sp>
        <p:nvSpPr>
          <p:cNvPr id="8" name="Content Placeholder 7"/>
          <p:cNvSpPr>
            <a:spLocks noGrp="1"/>
          </p:cNvSpPr>
          <p:nvPr>
            <p:ph idx="1"/>
          </p:nvPr>
        </p:nvSpPr>
        <p:spPr>
          <a:xfrm>
            <a:off x="304800" y="1600200"/>
            <a:ext cx="8628888" cy="4648200"/>
          </a:xfrm>
        </p:spPr>
        <p:txBody>
          <a:bodyPr>
            <a:normAutofit/>
          </a:bodyPr>
          <a:lstStyle/>
          <a:p>
            <a:r>
              <a:rPr lang="en-US" sz="2800" dirty="0" smtClean="0"/>
              <a:t>Joe Lane, an employee of Pontiac Osteopathic Hospital, on intermittent leave to care for aging mother, tried to claim flood clean-up of his mother’s basement as FMLA leave.</a:t>
            </a:r>
          </a:p>
          <a:p>
            <a:pPr>
              <a:buNone/>
            </a:pPr>
            <a:r>
              <a:rPr lang="en-US" sz="2800" dirty="0" smtClean="0"/>
              <a:t> </a:t>
            </a:r>
          </a:p>
          <a:p>
            <a:r>
              <a:rPr lang="en-US" sz="2800" dirty="0" smtClean="0"/>
              <a:t>Mr. Lane did not present sufficient evidence that cleaning his mother’s basement met the definition of “caring for” a family member with a serious health condition. </a:t>
            </a:r>
          </a:p>
          <a:p>
            <a:endParaRPr lang="en-US" dirty="0"/>
          </a:p>
        </p:txBody>
      </p:sp>
      <p:sp>
        <p:nvSpPr>
          <p:cNvPr id="5"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152400"/>
            <a:ext cx="7498080" cy="1143000"/>
          </a:xfrm>
        </p:spPr>
        <p:txBody>
          <a:bodyPr>
            <a:noAutofit/>
          </a:bodyPr>
          <a:lstStyle/>
          <a:p>
            <a:pPr algn="r"/>
            <a:r>
              <a:rPr lang="en-US" sz="3600" dirty="0" smtClean="0"/>
              <a:t>Examples of </a:t>
            </a:r>
            <a:br>
              <a:rPr lang="en-US" sz="3600" dirty="0" smtClean="0"/>
            </a:br>
            <a:r>
              <a:rPr lang="en-US" sz="3600" dirty="0" smtClean="0"/>
              <a:t>Qualifying Leave</a:t>
            </a:r>
            <a:endParaRPr lang="en-US" sz="3600" dirty="0"/>
          </a:p>
        </p:txBody>
      </p:sp>
      <p:sp>
        <p:nvSpPr>
          <p:cNvPr id="7" name="Content Placeholder 6"/>
          <p:cNvSpPr>
            <a:spLocks noGrp="1"/>
          </p:cNvSpPr>
          <p:nvPr>
            <p:ph idx="1"/>
          </p:nvPr>
        </p:nvSpPr>
        <p:spPr>
          <a:xfrm>
            <a:off x="381000" y="1600200"/>
            <a:ext cx="8552688" cy="5105400"/>
          </a:xfrm>
        </p:spPr>
        <p:txBody>
          <a:bodyPr>
            <a:normAutofit fontScale="85000" lnSpcReduction="10000"/>
          </a:bodyPr>
          <a:lstStyle/>
          <a:p>
            <a:r>
              <a:rPr lang="en-US" dirty="0" smtClean="0"/>
              <a:t>An employee with an existing nervous or stress disorder might have his or her condition exacerbated by the natural disaster experience and need time off to recover.  </a:t>
            </a:r>
          </a:p>
          <a:p>
            <a:endParaRPr lang="en-US" dirty="0" smtClean="0"/>
          </a:p>
          <a:p>
            <a:r>
              <a:rPr lang="en-US" dirty="0" smtClean="0"/>
              <a:t>An employee with a bad back or other physical ailment might need FMLA time because of aggravating the condition while cleaning up after the natural disaster. </a:t>
            </a:r>
          </a:p>
          <a:p>
            <a:endParaRPr lang="en-US" dirty="0" smtClean="0"/>
          </a:p>
          <a:p>
            <a:r>
              <a:rPr lang="en-US" dirty="0" smtClean="0"/>
              <a:t>An employee might have received a new injury during the disaster or during the clean-up, which qualifies as a serious health condition and justifies time off after the fact.</a:t>
            </a:r>
          </a:p>
          <a:p>
            <a:endParaRPr lang="en-US" dirty="0"/>
          </a:p>
        </p:txBody>
      </p:sp>
      <p:sp>
        <p:nvSpPr>
          <p:cNvPr id="8"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28888" cy="5105400"/>
          </a:xfrm>
        </p:spPr>
        <p:txBody>
          <a:bodyPr>
            <a:normAutofit fontScale="70000" lnSpcReduction="20000"/>
          </a:bodyPr>
          <a:lstStyle/>
          <a:p>
            <a:r>
              <a:rPr lang="en-US" sz="3300" dirty="0" smtClean="0"/>
              <a:t>FMLA leave to care for a family member  	</a:t>
            </a:r>
          </a:p>
          <a:p>
            <a:pPr lvl="1"/>
            <a:r>
              <a:rPr lang="en-US" sz="2900" dirty="0" smtClean="0"/>
              <a:t>because the disaster cut power to the parent’s oxygen tank (requiring him or her to move the parent temporarily) or </a:t>
            </a:r>
          </a:p>
          <a:p>
            <a:pPr lvl="1"/>
            <a:r>
              <a:rPr lang="en-US" sz="2900" dirty="0" smtClean="0"/>
              <a:t>cut power to the parent’s refrigerator (requiring him or her to bring the parent staples or fresh food) or </a:t>
            </a:r>
          </a:p>
          <a:p>
            <a:pPr lvl="1"/>
            <a:r>
              <a:rPr lang="en-US" sz="2900" dirty="0" smtClean="0"/>
              <a:t>because the disaster caused the parent to lose water service (requiring the employee to bring the parent bottled water).</a:t>
            </a:r>
          </a:p>
          <a:p>
            <a:endParaRPr lang="en-US" sz="3300" dirty="0" smtClean="0"/>
          </a:p>
          <a:p>
            <a:r>
              <a:rPr lang="en-US" sz="3300" dirty="0" smtClean="0"/>
              <a:t>FMLA leave to care for family member who suffers ongoing health problem whose conditions have changed. </a:t>
            </a:r>
          </a:p>
          <a:p>
            <a:pPr lvl="1"/>
            <a:r>
              <a:rPr lang="en-US" sz="2900" dirty="0" smtClean="0"/>
              <a:t>example -  diabetes - if the event took out power to the parent's home, the employee may need to help administer the family member’s medication, which must be refrigerated. </a:t>
            </a:r>
          </a:p>
          <a:p>
            <a:pPr lvl="1"/>
            <a:r>
              <a:rPr lang="en-US" sz="2900" dirty="0" smtClean="0"/>
              <a:t>Example -  employee may need to assist a family member when his/her medical equipment is not operating because of a power outage.</a:t>
            </a:r>
          </a:p>
          <a:p>
            <a:endParaRPr lang="en-US" dirty="0" smtClean="0"/>
          </a:p>
          <a:p>
            <a:endParaRPr lang="en-US" dirty="0"/>
          </a:p>
        </p:txBody>
      </p:sp>
      <p:sp>
        <p:nvSpPr>
          <p:cNvPr id="7" name="Title 5"/>
          <p:cNvSpPr>
            <a:spLocks noGrp="1"/>
          </p:cNvSpPr>
          <p:nvPr>
            <p:ph type="title"/>
          </p:nvPr>
        </p:nvSpPr>
        <p:spPr>
          <a:xfrm>
            <a:off x="1435608" y="152400"/>
            <a:ext cx="7498080" cy="1143000"/>
          </a:xfrm>
        </p:spPr>
        <p:txBody>
          <a:bodyPr>
            <a:noAutofit/>
          </a:bodyPr>
          <a:lstStyle/>
          <a:p>
            <a:pPr algn="r"/>
            <a:r>
              <a:rPr lang="en-US" sz="3600" dirty="0" smtClean="0"/>
              <a:t>Examples of </a:t>
            </a:r>
            <a:br>
              <a:rPr lang="en-US" sz="3600" dirty="0" smtClean="0"/>
            </a:br>
            <a:r>
              <a:rPr lang="en-US" sz="3600" dirty="0" smtClean="0"/>
              <a:t>Qualifying Leave</a:t>
            </a:r>
            <a:endParaRPr lang="en-US" sz="3600" dirty="0"/>
          </a:p>
        </p:txBody>
      </p:sp>
      <p:sp>
        <p:nvSpPr>
          <p:cNvPr id="9"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6" name="Footer Placeholder 5"/>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274638"/>
            <a:ext cx="7498080" cy="1143000"/>
          </a:xfrm>
        </p:spPr>
        <p:txBody>
          <a:bodyPr>
            <a:normAutofit fontScale="90000"/>
          </a:bodyPr>
          <a:lstStyle/>
          <a:p>
            <a:r>
              <a:rPr lang="en-US" dirty="0" smtClean="0"/>
              <a:t>Employer Concerns After an Emergency Situation</a:t>
            </a:r>
            <a:endParaRPr lang="en-US" dirty="0"/>
          </a:p>
        </p:txBody>
      </p:sp>
      <p:sp>
        <p:nvSpPr>
          <p:cNvPr id="3" name="Content Placeholder 2"/>
          <p:cNvSpPr>
            <a:spLocks noGrp="1"/>
          </p:cNvSpPr>
          <p:nvPr>
            <p:ph idx="1"/>
          </p:nvPr>
        </p:nvSpPr>
        <p:spPr>
          <a:xfrm>
            <a:off x="609600" y="1524000"/>
            <a:ext cx="8077200" cy="5181600"/>
          </a:xfrm>
        </p:spPr>
        <p:txBody>
          <a:bodyPr>
            <a:noAutofit/>
          </a:bodyPr>
          <a:lstStyle/>
          <a:p>
            <a:pPr>
              <a:spcBef>
                <a:spcPts val="1800"/>
              </a:spcBef>
            </a:pPr>
            <a:r>
              <a:rPr lang="en-US" sz="2000" dirty="0" smtClean="0"/>
              <a:t>Disaster Planning – Employee Policies </a:t>
            </a:r>
          </a:p>
          <a:p>
            <a:pPr>
              <a:spcBef>
                <a:spcPts val="1800"/>
              </a:spcBef>
            </a:pPr>
            <a:r>
              <a:rPr lang="en-US" sz="2000" dirty="0" smtClean="0"/>
              <a:t>FMLA or ADA leave that may be required and overlap</a:t>
            </a:r>
          </a:p>
          <a:p>
            <a:pPr>
              <a:spcBef>
                <a:spcPts val="1800"/>
              </a:spcBef>
            </a:pPr>
            <a:r>
              <a:rPr lang="en-US" sz="2000" dirty="0" smtClean="0"/>
              <a:t>FLSA Act – </a:t>
            </a:r>
          </a:p>
          <a:p>
            <a:pPr lvl="1">
              <a:spcBef>
                <a:spcPts val="1800"/>
              </a:spcBef>
            </a:pPr>
            <a:r>
              <a:rPr lang="en-US" sz="1800" dirty="0" smtClean="0"/>
              <a:t>offices closed/ unable to travel to work</a:t>
            </a:r>
          </a:p>
          <a:p>
            <a:pPr lvl="1">
              <a:spcBef>
                <a:spcPts val="1800"/>
              </a:spcBef>
            </a:pPr>
            <a:r>
              <a:rPr lang="en-US" sz="1800" dirty="0" smtClean="0"/>
              <a:t>Overtime versus comp time / public safety personnel</a:t>
            </a:r>
          </a:p>
          <a:p>
            <a:pPr lvl="1">
              <a:spcBef>
                <a:spcPts val="1800"/>
              </a:spcBef>
            </a:pPr>
            <a:r>
              <a:rPr lang="en-US" sz="1800" dirty="0" smtClean="0"/>
              <a:t>volunteers</a:t>
            </a:r>
          </a:p>
          <a:p>
            <a:pPr>
              <a:spcBef>
                <a:spcPts val="1800"/>
              </a:spcBef>
            </a:pPr>
            <a:r>
              <a:rPr lang="en-US" sz="2000" dirty="0" smtClean="0"/>
              <a:t>Hiring Temporary Employees without waiving employment at will doctrine </a:t>
            </a:r>
          </a:p>
          <a:p>
            <a:pPr>
              <a:spcBef>
                <a:spcPts val="1800"/>
              </a:spcBef>
            </a:pPr>
            <a:r>
              <a:rPr lang="en-US" sz="2000" dirty="0" smtClean="0"/>
              <a:t>USERRA</a:t>
            </a:r>
          </a:p>
          <a:p>
            <a:pPr>
              <a:spcBef>
                <a:spcPts val="1800"/>
              </a:spcBef>
            </a:pPr>
            <a:r>
              <a:rPr lang="en-US" sz="2000" dirty="0" smtClean="0"/>
              <a:t>Public Safety Personnel </a:t>
            </a:r>
          </a:p>
          <a:p>
            <a:pPr>
              <a:spcBef>
                <a:spcPts val="1800"/>
              </a:spcBef>
            </a:pPr>
            <a:endParaRPr lang="en-US" sz="1800" dirty="0"/>
          </a:p>
        </p:txBody>
      </p:sp>
      <p:sp>
        <p:nvSpPr>
          <p:cNvPr id="6" name="Footer Placeholder 5"/>
          <p:cNvSpPr>
            <a:spLocks noGrp="1"/>
          </p:cNvSpPr>
          <p:nvPr>
            <p:ph type="ftr" sz="quarter" idx="11"/>
          </p:nvPr>
        </p:nvSpPr>
        <p:spPr/>
        <p:txBody>
          <a:bodyPr/>
          <a:lstStyle/>
          <a:p>
            <a:r>
              <a:rPr lang="en-US" smtClean="0"/>
              <a:t>© 2013  Bickerstaff Heath Delgado Acosta LLP</a:t>
            </a:r>
            <a:endParaRPr lang="en-US" dirty="0"/>
          </a:p>
        </p:txBody>
      </p:sp>
    </p:spTree>
    <p:extLst>
      <p:ext uri="{BB962C8B-B14F-4D97-AF65-F5344CB8AC3E}">
        <p14:creationId xmlns:p14="http://schemas.microsoft.com/office/powerpoint/2010/main" xmlns="" val="8189040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28888" cy="5486400"/>
          </a:xfrm>
        </p:spPr>
        <p:txBody>
          <a:bodyPr>
            <a:normAutofit/>
          </a:bodyPr>
          <a:lstStyle/>
          <a:p>
            <a:pPr algn="just"/>
            <a:r>
              <a:rPr lang="en-US" sz="2400" dirty="0" smtClean="0"/>
              <a:t>Title I of the Act prohibits private and government employers from discriminating against qualified individuals with disabilities in job application procedures, hiring, firing, advancement, compensation, job training, and other terms, conditions, and privileges of employment. </a:t>
            </a:r>
          </a:p>
          <a:p>
            <a:pPr algn="just"/>
            <a:endParaRPr lang="en-US" sz="2400" dirty="0" smtClean="0"/>
          </a:p>
          <a:p>
            <a:pPr algn="just"/>
            <a:r>
              <a:rPr lang="en-US" sz="2400" dirty="0" smtClean="0"/>
              <a:t>The ADA covers employers with 15 or more employees, including state and local governments. </a:t>
            </a:r>
          </a:p>
          <a:p>
            <a:endParaRPr lang="en-US" dirty="0"/>
          </a:p>
        </p:txBody>
      </p:sp>
      <p:pic>
        <p:nvPicPr>
          <p:cNvPr id="4" name="Picture 2" descr="C:\Program Files\Microsoft Office\MEDIA\CAGCAT10\j0293238.wmf"/>
          <p:cNvPicPr>
            <a:picLocks noChangeAspect="1" noChangeArrowheads="1"/>
          </p:cNvPicPr>
          <p:nvPr/>
        </p:nvPicPr>
        <p:blipFill>
          <a:blip r:embed="rId3" cstate="print"/>
          <a:srcRect/>
          <a:stretch>
            <a:fillRect/>
          </a:stretch>
        </p:blipFill>
        <p:spPr bwMode="auto">
          <a:xfrm>
            <a:off x="5486400" y="4267200"/>
            <a:ext cx="2286000" cy="1676400"/>
          </a:xfrm>
          <a:prstGeom prst="rect">
            <a:avLst/>
          </a:prstGeom>
          <a:noFill/>
        </p:spPr>
      </p:pic>
      <p:sp>
        <p:nvSpPr>
          <p:cNvPr id="8" name="Title 4"/>
          <p:cNvSpPr txBox="1">
            <a:spLocks/>
          </p:cNvSpPr>
          <p:nvPr/>
        </p:nvSpPr>
        <p:spPr>
          <a:xfrm>
            <a:off x="1432560" y="359898"/>
            <a:ext cx="7406640" cy="1472184"/>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7" name="Title 5"/>
          <p:cNvSpPr>
            <a:spLocks noGrp="1"/>
          </p:cNvSpPr>
          <p:nvPr>
            <p:ph type="title"/>
          </p:nvPr>
        </p:nvSpPr>
        <p:spPr>
          <a:xfrm>
            <a:off x="1435608" y="152400"/>
            <a:ext cx="7498080" cy="1143000"/>
          </a:xfrm>
        </p:spPr>
        <p:txBody>
          <a:bodyPr anchor="t">
            <a:normAutofit/>
          </a:bodyPr>
          <a:lstStyle/>
          <a:p>
            <a:pPr algn="r"/>
            <a:r>
              <a:rPr lang="en-US" sz="3900" dirty="0" smtClean="0"/>
              <a:t>Americans with Disabilities Act</a:t>
            </a:r>
          </a:p>
        </p:txBody>
      </p:sp>
      <p:sp>
        <p:nvSpPr>
          <p:cNvPr id="9"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ADA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10" name="Footer Placeholder 9"/>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493520" y="152400"/>
            <a:ext cx="7498080" cy="1143000"/>
          </a:xfrm>
        </p:spPr>
        <p:txBody>
          <a:bodyPr anchor="t">
            <a:normAutofit/>
          </a:bodyPr>
          <a:lstStyle/>
          <a:p>
            <a:pPr algn="r"/>
            <a:r>
              <a:rPr lang="en-US" sz="3900" dirty="0" smtClean="0"/>
              <a:t>Disability</a:t>
            </a:r>
            <a:endParaRPr lang="en-US" sz="3900" dirty="0"/>
          </a:p>
        </p:txBody>
      </p:sp>
      <p:sp>
        <p:nvSpPr>
          <p:cNvPr id="3" name="Content Placeholder 2"/>
          <p:cNvSpPr>
            <a:spLocks noGrp="1"/>
          </p:cNvSpPr>
          <p:nvPr>
            <p:ph idx="1"/>
          </p:nvPr>
        </p:nvSpPr>
        <p:spPr>
          <a:xfrm>
            <a:off x="228600" y="1447800"/>
            <a:ext cx="8412480" cy="5181600"/>
          </a:xfrm>
        </p:spPr>
        <p:txBody>
          <a:bodyPr>
            <a:normAutofit lnSpcReduction="10000"/>
          </a:bodyPr>
          <a:lstStyle/>
          <a:p>
            <a:r>
              <a:rPr lang="en-US" sz="2000" dirty="0" smtClean="0"/>
              <a:t>An individual with a disability is a person who:</a:t>
            </a:r>
          </a:p>
          <a:p>
            <a:endParaRPr lang="en-US" sz="1800" dirty="0" smtClean="0"/>
          </a:p>
          <a:p>
            <a:pPr lvl="1"/>
            <a:r>
              <a:rPr lang="en-US" sz="1800" dirty="0" smtClean="0"/>
              <a:t>Has a physical or mental impairment that substantially limits one or more major life activities; </a:t>
            </a:r>
          </a:p>
          <a:p>
            <a:pPr lvl="1"/>
            <a:r>
              <a:rPr lang="en-US" sz="1800" dirty="0" smtClean="0"/>
              <a:t>Has a record of such an impairment; or </a:t>
            </a:r>
          </a:p>
          <a:p>
            <a:pPr lvl="1"/>
            <a:r>
              <a:rPr lang="en-US" sz="1800" dirty="0" smtClean="0"/>
              <a:t>Is regarded as having such an impairment. </a:t>
            </a:r>
          </a:p>
          <a:p>
            <a:pPr lvl="1"/>
            <a:endParaRPr lang="en-US" sz="1800" dirty="0" smtClean="0"/>
          </a:p>
          <a:p>
            <a:pPr lvl="1"/>
            <a:endParaRPr lang="en-US" sz="1800" dirty="0" smtClean="0"/>
          </a:p>
          <a:p>
            <a:pPr lvl="1"/>
            <a:endParaRPr lang="en-US" sz="1800" dirty="0" smtClean="0"/>
          </a:p>
          <a:p>
            <a:pPr lvl="1"/>
            <a:endParaRPr lang="en-US" sz="1400" dirty="0" smtClean="0"/>
          </a:p>
          <a:p>
            <a:pPr lvl="1"/>
            <a:endParaRPr lang="en-US" sz="1400" dirty="0" smtClean="0"/>
          </a:p>
          <a:p>
            <a:pPr lvl="1"/>
            <a:endParaRPr lang="en-US" sz="1400" dirty="0" smtClean="0"/>
          </a:p>
          <a:p>
            <a:pPr lvl="1"/>
            <a:endParaRPr lang="en-US" sz="1400" dirty="0" smtClean="0"/>
          </a:p>
          <a:p>
            <a:pPr lvl="1">
              <a:buNone/>
            </a:pPr>
            <a:r>
              <a:rPr lang="en-US" sz="1400" dirty="0" smtClean="0"/>
              <a:t>	</a:t>
            </a:r>
          </a:p>
          <a:p>
            <a:pPr lvl="1">
              <a:buNone/>
            </a:pPr>
            <a:r>
              <a:rPr lang="en-US" sz="1400" dirty="0" smtClean="0"/>
              <a:t>	</a:t>
            </a:r>
            <a:r>
              <a:rPr lang="en-US" sz="1800" dirty="0" smtClean="0"/>
              <a:t>The definition of disability shall be construed in favor of broad coverage of individuals, to maximum extent permitted by the terms of the law. </a:t>
            </a:r>
          </a:p>
        </p:txBody>
      </p:sp>
      <p:pic>
        <p:nvPicPr>
          <p:cNvPr id="1027" name="Picture 3" descr="C:\Users\sray\AppData\Local\Microsoft\Windows\Temporary Internet Files\Content.IE5\EZ75QU44\MC900438742[1].jpg"/>
          <p:cNvPicPr>
            <a:picLocks noChangeAspect="1" noChangeArrowheads="1"/>
          </p:cNvPicPr>
          <p:nvPr/>
        </p:nvPicPr>
        <p:blipFill>
          <a:blip r:embed="rId3" cstate="print"/>
          <a:srcRect/>
          <a:stretch>
            <a:fillRect/>
          </a:stretch>
        </p:blipFill>
        <p:spPr bwMode="auto">
          <a:xfrm>
            <a:off x="6019800" y="3505200"/>
            <a:ext cx="2299138" cy="1905000"/>
          </a:xfrm>
          <a:prstGeom prst="rect">
            <a:avLst/>
          </a:prstGeom>
          <a:noFill/>
        </p:spPr>
      </p:pic>
      <p:sp>
        <p:nvSpPr>
          <p:cNvPr id="6"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ADA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 calcmode="lin" valueType="num">
                                      <p:cBhvr additive="base">
                                        <p:cTn id="2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 calcmode="lin" valueType="num">
                                      <p:cBhvr additive="base">
                                        <p:cTn id="2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04800" y="1295400"/>
            <a:ext cx="8534400" cy="4419600"/>
          </a:xfrm>
        </p:spPr>
        <p:txBody>
          <a:bodyPr>
            <a:noAutofit/>
          </a:bodyPr>
          <a:lstStyle/>
          <a:p>
            <a:r>
              <a:rPr lang="en-US" sz="3200" dirty="0" smtClean="0"/>
              <a:t>Under the ADA, employees who are physically or emotionally injured as the result of a catastrophe may be entitled to reasonable accommodation by the employer as long as it would not place undue hardship on the operation of the employer's business.</a:t>
            </a:r>
            <a:endParaRPr lang="en-US" sz="3200" dirty="0"/>
          </a:p>
        </p:txBody>
      </p:sp>
      <p:sp>
        <p:nvSpPr>
          <p:cNvPr id="9" name="Title 5"/>
          <p:cNvSpPr txBox="1">
            <a:spLocks/>
          </p:cNvSpPr>
          <p:nvPr/>
        </p:nvSpPr>
        <p:spPr>
          <a:xfrm>
            <a:off x="1435608" y="152400"/>
            <a:ext cx="7498080" cy="1143000"/>
          </a:xfrm>
          <a:prstGeom prst="rect">
            <a:avLst/>
          </a:prstGeom>
        </p:spPr>
        <p:txBody>
          <a:bodyPr anchor="t">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tx2">
                    <a:satMod val="130000"/>
                  </a:schemeClr>
                </a:solidFill>
                <a:effectLst/>
                <a:uLnTx/>
                <a:uFillTx/>
                <a:latin typeface="+mj-lt"/>
                <a:ea typeface="+mj-ea"/>
                <a:cs typeface="+mj-cs"/>
              </a:rPr>
              <a:t>Americans with Disabilities Act</a:t>
            </a:r>
          </a:p>
        </p:txBody>
      </p:sp>
      <p:sp>
        <p:nvSpPr>
          <p:cNvPr id="10"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ADA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pic>
        <p:nvPicPr>
          <p:cNvPr id="11" name="Picture 2" descr="C:\Program Files\Microsoft Office\MEDIA\CAGCAT10\j0293238.wmf"/>
          <p:cNvPicPr>
            <a:picLocks noChangeAspect="1" noChangeArrowheads="1"/>
          </p:cNvPicPr>
          <p:nvPr/>
        </p:nvPicPr>
        <p:blipFill>
          <a:blip r:embed="rId3" cstate="print"/>
          <a:srcRect/>
          <a:stretch>
            <a:fillRect/>
          </a:stretch>
        </p:blipFill>
        <p:spPr bwMode="auto">
          <a:xfrm>
            <a:off x="5486400" y="4267200"/>
            <a:ext cx="2286000" cy="1676400"/>
          </a:xfrm>
          <a:prstGeom prst="rect">
            <a:avLst/>
          </a:prstGeom>
          <a:noFill/>
        </p:spPr>
      </p:pic>
      <p:sp>
        <p:nvSpPr>
          <p:cNvPr id="7" name="Footer Placeholder 6"/>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435608" y="152400"/>
            <a:ext cx="7498080" cy="1143000"/>
          </a:xfrm>
        </p:spPr>
        <p:txBody>
          <a:bodyPr>
            <a:noAutofit/>
          </a:bodyPr>
          <a:lstStyle/>
          <a:p>
            <a:pPr algn="r"/>
            <a:r>
              <a:rPr lang="en-US" sz="3600" dirty="0" smtClean="0"/>
              <a:t>Qualified Employee</a:t>
            </a:r>
            <a:br>
              <a:rPr lang="en-US" sz="3600" dirty="0" smtClean="0"/>
            </a:br>
            <a:r>
              <a:rPr lang="en-US" sz="3600" dirty="0" smtClean="0"/>
              <a:t>Reasonable Accommodation</a:t>
            </a:r>
            <a:endParaRPr lang="en-US" sz="3600" dirty="0"/>
          </a:p>
        </p:txBody>
      </p:sp>
      <p:sp>
        <p:nvSpPr>
          <p:cNvPr id="3" name="Content Placeholder 2"/>
          <p:cNvSpPr>
            <a:spLocks noGrp="1"/>
          </p:cNvSpPr>
          <p:nvPr>
            <p:ph idx="1"/>
          </p:nvPr>
        </p:nvSpPr>
        <p:spPr>
          <a:xfrm>
            <a:off x="228600" y="1676400"/>
            <a:ext cx="8705088" cy="4572000"/>
          </a:xfrm>
        </p:spPr>
        <p:txBody>
          <a:bodyPr>
            <a:normAutofit fontScale="70000" lnSpcReduction="20000"/>
          </a:bodyPr>
          <a:lstStyle/>
          <a:p>
            <a:r>
              <a:rPr lang="en-US" dirty="0" smtClean="0"/>
              <a:t>A qualified employee or applicant with a disability is an individual who, with or without reasonable accommodation, can perform the essential functions of the job in question. </a:t>
            </a:r>
          </a:p>
          <a:p>
            <a:endParaRPr lang="en-US" dirty="0" smtClean="0"/>
          </a:p>
          <a:p>
            <a:r>
              <a:rPr lang="en-US" dirty="0" smtClean="0"/>
              <a:t>Reasonable accommodation may include, but is not limited to:</a:t>
            </a:r>
          </a:p>
          <a:p>
            <a:pPr lvl="1"/>
            <a:r>
              <a:rPr lang="en-US" dirty="0" smtClean="0"/>
              <a:t>Making existing facilities used by employees readily accessible to and usable by persons with disabilities. </a:t>
            </a:r>
          </a:p>
          <a:p>
            <a:endParaRPr lang="en-US" dirty="0" smtClean="0"/>
          </a:p>
          <a:p>
            <a:pPr lvl="1"/>
            <a:r>
              <a:rPr lang="en-US" dirty="0" smtClean="0"/>
              <a:t>Job restructuring, modifying work schedules, reassignment to a vacant position; </a:t>
            </a:r>
          </a:p>
          <a:p>
            <a:endParaRPr lang="en-US" dirty="0" smtClean="0"/>
          </a:p>
          <a:p>
            <a:pPr lvl="1"/>
            <a:r>
              <a:rPr lang="en-US" dirty="0" smtClean="0"/>
              <a:t>Acquiring or modifying equipment or devices, </a:t>
            </a:r>
            <a:br>
              <a:rPr lang="en-US" dirty="0" smtClean="0"/>
            </a:br>
            <a:r>
              <a:rPr lang="en-US" dirty="0" smtClean="0"/>
              <a:t>adjusting or modifying examinations, training </a:t>
            </a:r>
            <a:br>
              <a:rPr lang="en-US" dirty="0" smtClean="0"/>
            </a:br>
            <a:r>
              <a:rPr lang="en-US" dirty="0" smtClean="0"/>
              <a:t>materials, or policies, and providing qualified </a:t>
            </a:r>
            <a:br>
              <a:rPr lang="en-US" dirty="0" smtClean="0"/>
            </a:br>
            <a:r>
              <a:rPr lang="en-US" dirty="0" smtClean="0"/>
              <a:t>readers or interpreters. </a:t>
            </a:r>
          </a:p>
          <a:p>
            <a:endParaRPr lang="en-US" dirty="0"/>
          </a:p>
        </p:txBody>
      </p:sp>
      <p:pic>
        <p:nvPicPr>
          <p:cNvPr id="1026" name="Picture 2" descr="C:\Program Files\Microsoft Office\MEDIA\CAGCAT10\j0292020.wmf"/>
          <p:cNvPicPr>
            <a:picLocks noChangeAspect="1" noChangeArrowheads="1"/>
          </p:cNvPicPr>
          <p:nvPr/>
        </p:nvPicPr>
        <p:blipFill>
          <a:blip r:embed="rId3" cstate="print"/>
          <a:srcRect/>
          <a:stretch>
            <a:fillRect/>
          </a:stretch>
        </p:blipFill>
        <p:spPr bwMode="auto">
          <a:xfrm>
            <a:off x="6934200" y="4724400"/>
            <a:ext cx="1869034" cy="1773936"/>
          </a:xfrm>
          <a:prstGeom prst="rect">
            <a:avLst/>
          </a:prstGeom>
          <a:noFill/>
        </p:spPr>
      </p:pic>
      <p:sp>
        <p:nvSpPr>
          <p:cNvPr id="6"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ADA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152400"/>
            <a:ext cx="7498080" cy="1143000"/>
          </a:xfrm>
        </p:spPr>
        <p:txBody>
          <a:bodyPr anchor="t">
            <a:normAutofit/>
          </a:bodyPr>
          <a:lstStyle/>
          <a:p>
            <a:pPr algn="r"/>
            <a:r>
              <a:rPr lang="en-US" sz="3900" dirty="0" smtClean="0"/>
              <a:t>Reasonable Accommodation</a:t>
            </a:r>
            <a:endParaRPr lang="en-US" sz="3900" dirty="0"/>
          </a:p>
        </p:txBody>
      </p:sp>
      <p:sp>
        <p:nvSpPr>
          <p:cNvPr id="6" name="Content Placeholder 5"/>
          <p:cNvSpPr>
            <a:spLocks noGrp="1"/>
          </p:cNvSpPr>
          <p:nvPr>
            <p:ph idx="1"/>
          </p:nvPr>
        </p:nvSpPr>
        <p:spPr>
          <a:xfrm>
            <a:off x="304800" y="1219200"/>
            <a:ext cx="8534400" cy="5410200"/>
          </a:xfrm>
        </p:spPr>
        <p:txBody>
          <a:bodyPr>
            <a:normAutofit fontScale="70000" lnSpcReduction="20000"/>
          </a:bodyPr>
          <a:lstStyle/>
          <a:p>
            <a:pPr>
              <a:buNone/>
            </a:pPr>
            <a:r>
              <a:rPr lang="en-US" dirty="0" smtClean="0"/>
              <a:t> </a:t>
            </a:r>
          </a:p>
          <a:p>
            <a:r>
              <a:rPr lang="en-US" dirty="0" smtClean="0"/>
              <a:t>Accommodations Vary – different accommodations for different employees.</a:t>
            </a:r>
          </a:p>
          <a:p>
            <a:pPr>
              <a:buNone/>
            </a:pPr>
            <a:endParaRPr lang="en-US" dirty="0" smtClean="0"/>
          </a:p>
          <a:p>
            <a:r>
              <a:rPr lang="en-US" dirty="0" smtClean="0"/>
              <a:t>Interactive Process – discuss what employee needs to get the job done. </a:t>
            </a:r>
          </a:p>
          <a:p>
            <a:pPr>
              <a:buNone/>
            </a:pPr>
            <a:endParaRPr lang="en-US" dirty="0" smtClean="0"/>
          </a:p>
          <a:p>
            <a:r>
              <a:rPr lang="en-US" dirty="0" smtClean="0"/>
              <a:t>Examples:</a:t>
            </a:r>
          </a:p>
          <a:p>
            <a:pPr lvl="1"/>
            <a:r>
              <a:rPr lang="en-US" dirty="0" smtClean="0"/>
              <a:t>A deaf applicant may need a sign language interpreter during the job interview. </a:t>
            </a:r>
          </a:p>
          <a:p>
            <a:pPr lvl="1"/>
            <a:r>
              <a:rPr lang="en-US" dirty="0" smtClean="0"/>
              <a:t>An employee with diabetes may need regularly scheduled breaks during the workday to eat properly and monitor blood sugar and insulin levels. </a:t>
            </a:r>
          </a:p>
          <a:p>
            <a:pPr lvl="1"/>
            <a:r>
              <a:rPr lang="en-US" dirty="0" smtClean="0"/>
              <a:t>A blind employee may need someone to read information posted on a bulletin board. </a:t>
            </a:r>
          </a:p>
          <a:p>
            <a:pPr lvl="1"/>
            <a:r>
              <a:rPr lang="en-US" dirty="0" smtClean="0"/>
              <a:t>An employee with cancer may need leave to have radiation or chemotherapy treatments.</a:t>
            </a:r>
            <a:endParaRPr lang="en-US" dirty="0"/>
          </a:p>
        </p:txBody>
      </p:sp>
      <p:sp>
        <p:nvSpPr>
          <p:cNvPr id="8"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ADA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 calcmode="lin" valueType="num">
                                      <p:cBhvr additive="base">
                                        <p:cTn id="4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152400"/>
            <a:ext cx="7498080" cy="838200"/>
          </a:xfrm>
        </p:spPr>
        <p:txBody>
          <a:bodyPr anchor="t">
            <a:normAutofit/>
          </a:bodyPr>
          <a:lstStyle/>
          <a:p>
            <a:pPr algn="r"/>
            <a:r>
              <a:rPr lang="en-US" sz="3900" dirty="0" smtClean="0"/>
              <a:t>Employer Rights</a:t>
            </a:r>
            <a:endParaRPr lang="en-US" sz="3900" dirty="0"/>
          </a:p>
        </p:txBody>
      </p:sp>
      <p:sp>
        <p:nvSpPr>
          <p:cNvPr id="3" name="Content Placeholder 2"/>
          <p:cNvSpPr>
            <a:spLocks noGrp="1"/>
          </p:cNvSpPr>
          <p:nvPr>
            <p:ph idx="1"/>
          </p:nvPr>
        </p:nvSpPr>
        <p:spPr>
          <a:xfrm>
            <a:off x="152400" y="990600"/>
            <a:ext cx="8610600" cy="5867400"/>
          </a:xfrm>
        </p:spPr>
        <p:txBody>
          <a:bodyPr>
            <a:normAutofit fontScale="47500" lnSpcReduction="20000"/>
          </a:bodyPr>
          <a:lstStyle/>
          <a:p>
            <a:r>
              <a:rPr lang="en-US" sz="4200" dirty="0" smtClean="0"/>
              <a:t>Undue hardship </a:t>
            </a:r>
            <a:r>
              <a:rPr lang="en-US" sz="3800" dirty="0" smtClean="0"/>
              <a:t>- an action requiring significant difficulty or expense when considered in light of factors such as an employer’s size, financial resources, and the nature and structure of its operation.</a:t>
            </a:r>
          </a:p>
          <a:p>
            <a:endParaRPr lang="en-US" dirty="0" smtClean="0"/>
          </a:p>
          <a:p>
            <a:r>
              <a:rPr lang="en-US" sz="4200" dirty="0" smtClean="0"/>
              <a:t>Safe Workplace – </a:t>
            </a:r>
            <a:r>
              <a:rPr lang="en-US" sz="3400" dirty="0" smtClean="0"/>
              <a:t>employers may establish qualification standards that will exclude individuals who pose a direct threat -- i.e., a significant risk of substantial harm -- to the health or safety of the individual or of others, if that risk cannot be eliminated or reduced below the level of a direct threat by reasonable accommodation.   Case by case analysis</a:t>
            </a:r>
          </a:p>
          <a:p>
            <a:endParaRPr lang="en-US" dirty="0" smtClean="0"/>
          </a:p>
          <a:p>
            <a:r>
              <a:rPr lang="en-US" sz="4200" dirty="0" smtClean="0"/>
              <a:t>Quality or production standards </a:t>
            </a:r>
            <a:r>
              <a:rPr lang="en-US" dirty="0" smtClean="0"/>
              <a:t>– not required to be lowered to make an accommodation</a:t>
            </a:r>
          </a:p>
          <a:p>
            <a:endParaRPr lang="en-US" dirty="0" smtClean="0"/>
          </a:p>
          <a:p>
            <a:r>
              <a:rPr lang="en-US" sz="4200" dirty="0" smtClean="0"/>
              <a:t>Personal use items </a:t>
            </a:r>
            <a:r>
              <a:rPr lang="en-US" dirty="0" smtClean="0"/>
              <a:t>– not required to provide items such as glasses or hearing aids.</a:t>
            </a:r>
          </a:p>
          <a:p>
            <a:endParaRPr lang="en-US" dirty="0" smtClean="0"/>
          </a:p>
          <a:p>
            <a:r>
              <a:rPr lang="en-US" sz="4200" dirty="0" smtClean="0"/>
              <a:t>Employee should ask </a:t>
            </a:r>
            <a:r>
              <a:rPr lang="en-US" dirty="0" smtClean="0"/>
              <a:t>- </a:t>
            </a:r>
            <a:r>
              <a:rPr lang="en-US" sz="3400" dirty="0" smtClean="0"/>
              <a:t>an employer generally does not have to provide a reasonable accommodation unless an individual with a disability has asked for one. If an employer believes that a medical condition is causing a performance or conduct problem, it may ask the employee how to solve the problem and if the employee needs a reasonable accommodation. </a:t>
            </a:r>
          </a:p>
          <a:p>
            <a:endParaRPr lang="en-US" dirty="0" smtClean="0"/>
          </a:p>
          <a:p>
            <a:r>
              <a:rPr lang="en-US" sz="4200" dirty="0" smtClean="0"/>
              <a:t>Least Costly / Easiest accommodation </a:t>
            </a:r>
            <a:r>
              <a:rPr lang="en-US" dirty="0" smtClean="0"/>
              <a:t>– </a:t>
            </a:r>
            <a:r>
              <a:rPr lang="en-US" sz="3800" dirty="0" smtClean="0"/>
              <a:t>Discuss individual's needs and identify the appropriate reasonable accommodation. Where more than one accommodation would work, the employer may choose the one that is less costly or that is easier to provide.</a:t>
            </a:r>
          </a:p>
        </p:txBody>
      </p:sp>
      <p:pic>
        <p:nvPicPr>
          <p:cNvPr id="2050" name="Picture 2" descr="C:\Users\sray\AppData\Local\Microsoft\Windows\Temporary Internet Files\Content.IE5\EZ75QU44\MC900200039[1].wmf"/>
          <p:cNvPicPr>
            <a:picLocks noChangeAspect="1" noChangeArrowheads="1"/>
          </p:cNvPicPr>
          <p:nvPr/>
        </p:nvPicPr>
        <p:blipFill>
          <a:blip r:embed="rId3" cstate="print"/>
          <a:srcRect/>
          <a:stretch>
            <a:fillRect/>
          </a:stretch>
        </p:blipFill>
        <p:spPr bwMode="auto">
          <a:xfrm>
            <a:off x="7162800" y="-1524000"/>
            <a:ext cx="1981200" cy="1295400"/>
          </a:xfrm>
          <a:prstGeom prst="rect">
            <a:avLst/>
          </a:prstGeom>
          <a:noFill/>
        </p:spPr>
      </p:pic>
      <p:sp>
        <p:nvSpPr>
          <p:cNvPr id="8"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ADA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Scale>
                                      <p:cBhvr>
                                        <p:cTn id="28"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6" end="6"/>
                                            </p:txEl>
                                          </p:spTgt>
                                        </p:tgtEl>
                                        <p:attrNameLst>
                                          <p:attrName>ppt_x</p:attrName>
                                          <p:attrName>ppt_y</p:attrName>
                                        </p:attrNameLst>
                                      </p:cBhvr>
                                    </p:animMotion>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Scale>
                                      <p:cBhvr>
                                        <p:cTn id="35"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8" end="8"/>
                                            </p:txEl>
                                          </p:spTgt>
                                        </p:tgtEl>
                                        <p:attrNameLst>
                                          <p:attrName>ppt_x</p:attrName>
                                          <p:attrName>ppt_y</p:attrName>
                                        </p:attrNameLst>
                                      </p:cBhvr>
                                    </p:animMotion>
                                    <p:animEffect transition="in" filter="fade">
                                      <p:cBhvr>
                                        <p:cTn id="37" dur="1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Scale>
                                      <p:cBhvr>
                                        <p:cTn id="42"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10" end="10"/>
                                            </p:txEl>
                                          </p:spTgt>
                                        </p:tgtEl>
                                        <p:attrNameLst>
                                          <p:attrName>ppt_x</p:attrName>
                                          <p:attrName>ppt_y</p:attrName>
                                        </p:attrNameLst>
                                      </p:cBhvr>
                                    </p:animMotion>
                                    <p:animEffect transition="in" filter="fade">
                                      <p:cBhvr>
                                        <p:cTn id="4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493520" y="152400"/>
            <a:ext cx="7498080" cy="1143000"/>
          </a:xfrm>
        </p:spPr>
        <p:txBody>
          <a:bodyPr anchor="t">
            <a:normAutofit/>
          </a:bodyPr>
          <a:lstStyle/>
          <a:p>
            <a:pPr algn="r"/>
            <a:r>
              <a:rPr lang="en-US" sz="3900" dirty="0" smtClean="0"/>
              <a:t>Overlap</a:t>
            </a:r>
            <a:endParaRPr lang="en-US" sz="3900" dirty="0"/>
          </a:p>
        </p:txBody>
      </p:sp>
      <p:sp>
        <p:nvSpPr>
          <p:cNvPr id="7" name="Content Placeholder 6"/>
          <p:cNvSpPr>
            <a:spLocks noGrp="1"/>
          </p:cNvSpPr>
          <p:nvPr>
            <p:ph idx="1"/>
          </p:nvPr>
        </p:nvSpPr>
        <p:spPr>
          <a:xfrm>
            <a:off x="228600" y="1447800"/>
            <a:ext cx="8686800" cy="4800600"/>
          </a:xfrm>
        </p:spPr>
        <p:txBody>
          <a:bodyPr>
            <a:normAutofit/>
          </a:bodyPr>
          <a:lstStyle/>
          <a:p>
            <a:r>
              <a:rPr lang="en-US" dirty="0" smtClean="0"/>
              <a:t>physically or emotionally injured employees may be entitled to FMLA leave.  Also, the impairments may be a disability, under ADA resulting in the need for a reasonable accommodation. </a:t>
            </a:r>
          </a:p>
          <a:p>
            <a:endParaRPr lang="en-US" dirty="0" smtClean="0"/>
          </a:p>
          <a:p>
            <a:r>
              <a:rPr lang="en-US" dirty="0" smtClean="0"/>
              <a:t>Medical conditions may arise several weeks and months after the natural disaster hits.  Employers should watch for signs of an employee who is unusually unnerved by a natural disaster. </a:t>
            </a:r>
          </a:p>
          <a:p>
            <a:pPr>
              <a:buNone/>
            </a:pPr>
            <a:endParaRPr lang="en-US" dirty="0"/>
          </a:p>
        </p:txBody>
      </p:sp>
      <p:sp>
        <p:nvSpPr>
          <p:cNvPr id="9" name="Title 1"/>
          <p:cNvSpPr txBox="1">
            <a:spLocks/>
          </p:cNvSpPr>
          <p:nvPr/>
        </p:nvSpPr>
        <p:spPr>
          <a:xfrm>
            <a:off x="152400" y="152400"/>
            <a:ext cx="3124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FMLA/ADA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extLst>
      <p:ext uri="{BB962C8B-B14F-4D97-AF65-F5344CB8AC3E}">
        <p14:creationId xmlns:p14="http://schemas.microsoft.com/office/powerpoint/2010/main" xmlns="" val="2042476728"/>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p:cTn id="15"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447800"/>
            <a:ext cx="8458200" cy="4800600"/>
          </a:xfrm>
        </p:spPr>
        <p:txBody>
          <a:bodyPr>
            <a:normAutofit fontScale="77500" lnSpcReduction="20000"/>
          </a:bodyPr>
          <a:lstStyle/>
          <a:p>
            <a:r>
              <a:rPr lang="en-US" dirty="0" smtClean="0"/>
              <a:t>Post Traumatic Stress Example</a:t>
            </a:r>
          </a:p>
          <a:p>
            <a:pPr lvl="1"/>
            <a:r>
              <a:rPr lang="en-US" dirty="0" smtClean="0"/>
              <a:t>FMLA leave if the employee is unable to perform his or her job duties as a result of a serious health condition</a:t>
            </a:r>
          </a:p>
          <a:p>
            <a:pPr lvl="1"/>
            <a:r>
              <a:rPr lang="en-US" dirty="0" smtClean="0"/>
              <a:t>ADA - reasonable accommodation for the employee, such as the option to telecommute or work from home, or provide leave to attend counseling or receive treatment for the medical condition.</a:t>
            </a:r>
          </a:p>
          <a:p>
            <a:endParaRPr lang="en-US" dirty="0" smtClean="0"/>
          </a:p>
          <a:p>
            <a:r>
              <a:rPr lang="en-US" dirty="0" smtClean="0"/>
              <a:t>Bad back exacerbated example</a:t>
            </a:r>
          </a:p>
          <a:p>
            <a:pPr lvl="1"/>
            <a:r>
              <a:rPr lang="en-US" dirty="0" smtClean="0"/>
              <a:t>FMLA leave if the employee is unable to perform his or her job duties as a result of a serious health condition</a:t>
            </a:r>
          </a:p>
          <a:p>
            <a:pPr lvl="1"/>
            <a:r>
              <a:rPr lang="en-US" dirty="0" smtClean="0"/>
              <a:t>ADA – reasonable accommodation for the employee could include standing computer desk, laying down with laptop, no lifting of heavy objects  if this is not essential function of the job and is not an undue hardship</a:t>
            </a:r>
            <a:endParaRPr lang="en-US" dirty="0"/>
          </a:p>
        </p:txBody>
      </p:sp>
      <p:sp>
        <p:nvSpPr>
          <p:cNvPr id="9" name="Title 5"/>
          <p:cNvSpPr>
            <a:spLocks noGrp="1"/>
          </p:cNvSpPr>
          <p:nvPr>
            <p:ph type="title"/>
          </p:nvPr>
        </p:nvSpPr>
        <p:spPr>
          <a:xfrm>
            <a:off x="1493520" y="152400"/>
            <a:ext cx="7498080" cy="1143000"/>
          </a:xfrm>
        </p:spPr>
        <p:txBody>
          <a:bodyPr anchor="t">
            <a:normAutofit/>
          </a:bodyPr>
          <a:lstStyle/>
          <a:p>
            <a:pPr algn="r"/>
            <a:r>
              <a:rPr lang="en-US" sz="3900" dirty="0" smtClean="0"/>
              <a:t>Overlap</a:t>
            </a:r>
            <a:endParaRPr lang="en-US" sz="3900" dirty="0"/>
          </a:p>
        </p:txBody>
      </p:sp>
      <p:sp>
        <p:nvSpPr>
          <p:cNvPr id="10" name="Title 1"/>
          <p:cNvSpPr txBox="1">
            <a:spLocks/>
          </p:cNvSpPr>
          <p:nvPr/>
        </p:nvSpPr>
        <p:spPr>
          <a:xfrm>
            <a:off x="152400" y="152400"/>
            <a:ext cx="3124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FMLA/ADA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7" name="Footer Placeholder 6"/>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447800" y="152400"/>
            <a:ext cx="7498080" cy="1143000"/>
          </a:xfrm>
        </p:spPr>
        <p:txBody>
          <a:bodyPr anchor="t">
            <a:normAutofit/>
          </a:bodyPr>
          <a:lstStyle/>
          <a:p>
            <a:pPr algn="r"/>
            <a:r>
              <a:rPr lang="en-US" sz="3900" dirty="0" smtClean="0"/>
              <a:t>Documentation</a:t>
            </a:r>
            <a:endParaRPr lang="en-US" sz="3900" dirty="0"/>
          </a:p>
        </p:txBody>
      </p:sp>
      <p:sp>
        <p:nvSpPr>
          <p:cNvPr id="7" name="Content Placeholder 6"/>
          <p:cNvSpPr>
            <a:spLocks noGrp="1"/>
          </p:cNvSpPr>
          <p:nvPr>
            <p:ph idx="1"/>
          </p:nvPr>
        </p:nvSpPr>
        <p:spPr>
          <a:xfrm>
            <a:off x="304800" y="1447800"/>
            <a:ext cx="8628888" cy="4800600"/>
          </a:xfrm>
        </p:spPr>
        <p:txBody>
          <a:bodyPr>
            <a:normAutofit lnSpcReduction="10000"/>
          </a:bodyPr>
          <a:lstStyle/>
          <a:p>
            <a:r>
              <a:rPr lang="en-US" sz="2600" dirty="0" smtClean="0"/>
              <a:t>Provide leave request form to employee.   FMLA leave request forms available at www.dol.gov  </a:t>
            </a:r>
          </a:p>
          <a:p>
            <a:r>
              <a:rPr lang="en-US" sz="2600" dirty="0" smtClean="0"/>
              <a:t>Medical certification</a:t>
            </a:r>
          </a:p>
          <a:p>
            <a:r>
              <a:rPr lang="en-US" sz="2600" dirty="0" smtClean="0"/>
              <a:t>Additional information needed.  Document reason for request</a:t>
            </a:r>
          </a:p>
          <a:p>
            <a:r>
              <a:rPr lang="en-US" sz="2600" dirty="0" smtClean="0"/>
              <a:t>Employer right to second opinion – document reasons for request</a:t>
            </a:r>
          </a:p>
          <a:p>
            <a:r>
              <a:rPr lang="en-US" sz="2600" dirty="0" smtClean="0"/>
              <a:t>Document how determined whether qualifies for FMLA leave </a:t>
            </a:r>
          </a:p>
          <a:p>
            <a:r>
              <a:rPr lang="en-US" sz="2600" dirty="0" smtClean="0"/>
              <a:t>Leave Rights and Granted Form</a:t>
            </a:r>
          </a:p>
          <a:p>
            <a:r>
              <a:rPr lang="en-US" sz="2600" dirty="0" smtClean="0"/>
              <a:t>Consider similarly situated employees </a:t>
            </a:r>
          </a:p>
          <a:p>
            <a:endParaRPr lang="en-US" dirty="0"/>
          </a:p>
        </p:txBody>
      </p:sp>
      <p:sp>
        <p:nvSpPr>
          <p:cNvPr id="9" name="Title 1"/>
          <p:cNvSpPr txBox="1">
            <a:spLocks/>
          </p:cNvSpPr>
          <p:nvPr/>
        </p:nvSpPr>
        <p:spPr>
          <a:xfrm>
            <a:off x="152400" y="152400"/>
            <a:ext cx="25146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spd="slow">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447800"/>
            <a:ext cx="8628888" cy="4800600"/>
          </a:xfrm>
        </p:spPr>
        <p:txBody>
          <a:bodyPr/>
          <a:lstStyle/>
          <a:p>
            <a:r>
              <a:rPr lang="en-US" sz="2400" dirty="0" smtClean="0"/>
              <a:t>Ask employee to put request in writing</a:t>
            </a:r>
          </a:p>
          <a:p>
            <a:endParaRPr lang="en-US" sz="2400" dirty="0" smtClean="0"/>
          </a:p>
          <a:p>
            <a:r>
              <a:rPr lang="en-US" sz="2400" dirty="0" smtClean="0"/>
              <a:t>Document how you determined reasonable accommodation / interactive process</a:t>
            </a:r>
          </a:p>
          <a:p>
            <a:endParaRPr lang="en-US" sz="2400" dirty="0" smtClean="0"/>
          </a:p>
          <a:p>
            <a:r>
              <a:rPr lang="en-US" sz="2400" dirty="0" smtClean="0"/>
              <a:t>Reasonable accommodation typically unique for the situation but do consider similarly situated employees</a:t>
            </a:r>
          </a:p>
          <a:p>
            <a:endParaRPr lang="en-US" dirty="0"/>
          </a:p>
        </p:txBody>
      </p:sp>
      <p:sp>
        <p:nvSpPr>
          <p:cNvPr id="7" name="Title 5"/>
          <p:cNvSpPr>
            <a:spLocks noGrp="1"/>
          </p:cNvSpPr>
          <p:nvPr>
            <p:ph type="title"/>
          </p:nvPr>
        </p:nvSpPr>
        <p:spPr>
          <a:xfrm>
            <a:off x="1447800" y="152400"/>
            <a:ext cx="7498080" cy="1143000"/>
          </a:xfrm>
        </p:spPr>
        <p:txBody>
          <a:bodyPr anchor="t">
            <a:normAutofit/>
          </a:bodyPr>
          <a:lstStyle/>
          <a:p>
            <a:pPr algn="r"/>
            <a:r>
              <a:rPr lang="en-US" sz="3900" dirty="0" smtClean="0"/>
              <a:t>Documentation</a:t>
            </a:r>
            <a:endParaRPr lang="en-US" sz="3900" dirty="0"/>
          </a:p>
        </p:txBody>
      </p:sp>
      <p:sp>
        <p:nvSpPr>
          <p:cNvPr id="8" name="Title 1"/>
          <p:cNvSpPr txBox="1">
            <a:spLocks/>
          </p:cNvSpPr>
          <p:nvPr/>
        </p:nvSpPr>
        <p:spPr>
          <a:xfrm>
            <a:off x="152400" y="152400"/>
            <a:ext cx="25146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ADA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pic>
        <p:nvPicPr>
          <p:cNvPr id="1028" name="Picture 4" descr="C:\Users\epalinski\AppData\Local\Microsoft\Windows\Temporary Internet Files\Content.IE5\F1VAC7NE\MP900309628[1].jpg"/>
          <p:cNvPicPr>
            <a:picLocks noChangeAspect="1" noChangeArrowheads="1"/>
          </p:cNvPicPr>
          <p:nvPr/>
        </p:nvPicPr>
        <p:blipFill>
          <a:blip r:embed="rId3" cstate="print"/>
          <a:srcRect/>
          <a:stretch>
            <a:fillRect/>
          </a:stretch>
        </p:blipFill>
        <p:spPr bwMode="auto">
          <a:xfrm>
            <a:off x="1219200" y="4648200"/>
            <a:ext cx="2590800" cy="1848104"/>
          </a:xfrm>
          <a:prstGeom prst="rect">
            <a:avLst/>
          </a:prstGeom>
          <a:noFill/>
        </p:spPr>
      </p:pic>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274638"/>
            <a:ext cx="7498080" cy="1143000"/>
          </a:xfrm>
        </p:spPr>
        <p:txBody>
          <a:bodyPr>
            <a:normAutofit/>
          </a:bodyPr>
          <a:lstStyle/>
          <a:p>
            <a:r>
              <a:rPr lang="en-US" sz="3900" dirty="0" smtClean="0"/>
              <a:t>Disaster Planning</a:t>
            </a:r>
            <a:endParaRPr lang="en-US" sz="3900" dirty="0"/>
          </a:p>
        </p:txBody>
      </p:sp>
      <p:sp>
        <p:nvSpPr>
          <p:cNvPr id="6" name="Content Placeholder 5"/>
          <p:cNvSpPr>
            <a:spLocks noGrp="1"/>
          </p:cNvSpPr>
          <p:nvPr>
            <p:ph idx="1"/>
          </p:nvPr>
        </p:nvSpPr>
        <p:spPr>
          <a:xfrm>
            <a:off x="381000" y="1447800"/>
            <a:ext cx="8552688" cy="5181600"/>
          </a:xfrm>
        </p:spPr>
        <p:txBody>
          <a:bodyPr>
            <a:normAutofit fontScale="55000" lnSpcReduction="20000"/>
          </a:bodyPr>
          <a:lstStyle/>
          <a:p>
            <a:r>
              <a:rPr lang="en-US" dirty="0" smtClean="0"/>
              <a:t>Plan on where to meet if government building is gone. </a:t>
            </a:r>
          </a:p>
          <a:p>
            <a:pPr lvl="1"/>
            <a:r>
              <a:rPr lang="en-US" dirty="0" smtClean="0"/>
              <a:t>Check website for temporary government building</a:t>
            </a:r>
          </a:p>
          <a:p>
            <a:pPr lvl="1"/>
            <a:r>
              <a:rPr lang="en-US" dirty="0" smtClean="0"/>
              <a:t>Check website for reporting to work / office closed.  </a:t>
            </a:r>
          </a:p>
          <a:p>
            <a:pPr lvl="1"/>
            <a:r>
              <a:rPr lang="en-US" dirty="0" smtClean="0"/>
              <a:t>If internet is down, notice will be given to all local churches and hospitals - check any local churches for notices on government meeting places.</a:t>
            </a:r>
          </a:p>
          <a:p>
            <a:pPr lvl="1">
              <a:buNone/>
            </a:pPr>
            <a:r>
              <a:rPr lang="en-US" dirty="0" smtClean="0"/>
              <a:t>  </a:t>
            </a:r>
          </a:p>
          <a:p>
            <a:r>
              <a:rPr lang="en-US" dirty="0" smtClean="0"/>
              <a:t>Plan for ensuring employees have medical care, housing, food and other necessities so that they can be effective to serve the public </a:t>
            </a:r>
          </a:p>
          <a:p>
            <a:pPr lvl="1"/>
            <a:r>
              <a:rPr lang="en-US" dirty="0" smtClean="0"/>
              <a:t>this applies to those offices serving the public in disaster such as law enforcement, fire, road maintenance, utilities, garbage pickup, etc</a:t>
            </a:r>
          </a:p>
          <a:p>
            <a:pPr lvl="1"/>
            <a:r>
              <a:rPr lang="en-US" dirty="0" smtClean="0"/>
              <a:t>Consider employee relief center (reimbursable)</a:t>
            </a:r>
          </a:p>
          <a:p>
            <a:pPr lvl="1"/>
            <a:r>
              <a:rPr lang="en-US" dirty="0" smtClean="0"/>
              <a:t>Assign certain employees or volunteers to disaster relief and temporarily relieve them of other normal job duties</a:t>
            </a:r>
          </a:p>
          <a:p>
            <a:pPr lvl="1">
              <a:buNone/>
            </a:pPr>
            <a:endParaRPr lang="en-US" dirty="0" smtClean="0"/>
          </a:p>
          <a:p>
            <a:r>
              <a:rPr lang="en-US" dirty="0" smtClean="0"/>
              <a:t>Consider compiling resource information for employees</a:t>
            </a:r>
          </a:p>
          <a:p>
            <a:pPr lvl="1"/>
            <a:r>
              <a:rPr lang="en-US" dirty="0" smtClean="0"/>
              <a:t>Where to find temporary housing </a:t>
            </a:r>
          </a:p>
          <a:p>
            <a:pPr lvl="1"/>
            <a:r>
              <a:rPr lang="en-US" dirty="0" smtClean="0"/>
              <a:t>Where to find temporary child or pet care</a:t>
            </a:r>
          </a:p>
          <a:p>
            <a:pPr lvl="1"/>
            <a:r>
              <a:rPr lang="en-US" dirty="0" smtClean="0"/>
              <a:t>Rental trucks / rent cars</a:t>
            </a:r>
          </a:p>
          <a:p>
            <a:pPr lvl="1"/>
            <a:r>
              <a:rPr lang="en-US" dirty="0" smtClean="0"/>
              <a:t>Other goods and services</a:t>
            </a:r>
          </a:p>
          <a:p>
            <a:pPr lvl="1"/>
            <a:r>
              <a:rPr lang="en-US" dirty="0" smtClean="0"/>
              <a:t>Goal is to know expectations and where and what to do </a:t>
            </a:r>
            <a:endParaRPr lang="en-US" dirty="0"/>
          </a:p>
        </p:txBody>
      </p:sp>
      <p:sp>
        <p:nvSpPr>
          <p:cNvPr id="5" name="Footer Placeholder 4"/>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anim calcmode="lin" valueType="num">
                                      <p:cBhvr additive="base">
                                        <p:cTn id="55" dur="500" fill="hold"/>
                                        <p:tgtEl>
                                          <p:spTgt spid="6">
                                            <p:txEl>
                                              <p:pRg st="12" end="1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txEl>
                                              <p:pRg st="12" end="12"/>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anim calcmode="lin" valueType="num">
                                      <p:cBhvr additive="base">
                                        <p:cTn id="59" dur="500" fill="hold"/>
                                        <p:tgtEl>
                                          <p:spTgt spid="6">
                                            <p:txEl>
                                              <p:pRg st="13" end="13"/>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6">
                                            <p:txEl>
                                              <p:pRg st="13" end="13"/>
                                            </p:txEl>
                                          </p:spTgt>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anim calcmode="lin" valueType="num">
                                      <p:cBhvr additive="base">
                                        <p:cTn id="63" dur="500" fill="hold"/>
                                        <p:tgtEl>
                                          <p:spTgt spid="6">
                                            <p:txEl>
                                              <p:pRg st="14" end="14"/>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6">
                                            <p:txEl>
                                              <p:pRg st="14" end="14"/>
                                            </p:txEl>
                                          </p:spTgt>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6">
                                            <p:txEl>
                                              <p:pRg st="15" end="15"/>
                                            </p:txEl>
                                          </p:spTgt>
                                        </p:tgtEl>
                                        <p:attrNameLst>
                                          <p:attrName>style.visibility</p:attrName>
                                        </p:attrNameLst>
                                      </p:cBhvr>
                                      <p:to>
                                        <p:strVal val="visible"/>
                                      </p:to>
                                    </p:set>
                                    <p:anim calcmode="lin" valueType="num">
                                      <p:cBhvr additive="base">
                                        <p:cTn id="67" dur="500" fill="hold"/>
                                        <p:tgtEl>
                                          <p:spTgt spid="6">
                                            <p:txEl>
                                              <p:pRg st="15" end="1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6">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4800" y="1143000"/>
            <a:ext cx="8628888" cy="5257800"/>
          </a:xfrm>
        </p:spPr>
        <p:txBody>
          <a:bodyPr>
            <a:normAutofit/>
          </a:bodyPr>
          <a:lstStyle/>
          <a:p>
            <a:pPr>
              <a:buNone/>
            </a:pPr>
            <a:r>
              <a:rPr lang="en-US" sz="2400" dirty="0" smtClean="0"/>
              <a:t>FMLA regulations 29 CFR § 825.200(h)</a:t>
            </a:r>
          </a:p>
          <a:p>
            <a:r>
              <a:rPr lang="en-US" sz="2400" dirty="0" smtClean="0"/>
              <a:t>If the employer's business activity has temporarily ceased and employees generally are not expected to report for work for a week or more…the days the employer's activities have ceased do not count against the employee's FMLA leave entitlement.</a:t>
            </a:r>
          </a:p>
          <a:p>
            <a:endParaRPr lang="en-US" sz="2400" dirty="0" smtClean="0"/>
          </a:p>
          <a:p>
            <a:r>
              <a:rPr lang="en-US" sz="2400" dirty="0" smtClean="0"/>
              <a:t>Even if the employee would not have been able to perform the job duties during break. </a:t>
            </a:r>
            <a:endParaRPr lang="en-US" sz="2400" dirty="0"/>
          </a:p>
        </p:txBody>
      </p:sp>
      <p:sp>
        <p:nvSpPr>
          <p:cNvPr id="8" name="Title 5"/>
          <p:cNvSpPr txBox="1">
            <a:spLocks/>
          </p:cNvSpPr>
          <p:nvPr/>
        </p:nvSpPr>
        <p:spPr>
          <a:xfrm>
            <a:off x="1447800" y="152400"/>
            <a:ext cx="7498080" cy="1143000"/>
          </a:xfrm>
          <a:prstGeom prst="rect">
            <a:avLst/>
          </a:prstGeom>
        </p:spPr>
        <p:txBody>
          <a:bodyPr anchor="t">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900" b="0" i="0" u="none" strike="noStrike" kern="1200" cap="none" spc="0" normalizeH="0" baseline="0" noProof="0" dirty="0" smtClean="0">
                <a:ln>
                  <a:noFill/>
                </a:ln>
                <a:solidFill>
                  <a:schemeClr val="tx2">
                    <a:satMod val="130000"/>
                  </a:schemeClr>
                </a:solidFill>
                <a:effectLst/>
                <a:uLnTx/>
                <a:uFillTx/>
                <a:latin typeface="+mj-lt"/>
                <a:ea typeface="+mj-ea"/>
                <a:cs typeface="+mj-cs"/>
              </a:rPr>
              <a:t>Closed Offices</a:t>
            </a:r>
            <a:endParaRPr kumimoji="0" lang="en-US" sz="3900" b="0"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9" name="Title 1"/>
          <p:cNvSpPr txBox="1">
            <a:spLocks/>
          </p:cNvSpPr>
          <p:nvPr/>
        </p:nvSpPr>
        <p:spPr>
          <a:xfrm>
            <a:off x="152400" y="152400"/>
            <a:ext cx="25146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pic>
        <p:nvPicPr>
          <p:cNvPr id="2050" name="Picture 2" descr="C:\Users\epalinski\AppData\Local\Microsoft\Windows\Temporary Internet Files\Content.IE5\61SK27UQ\MP900385965[1].jpg"/>
          <p:cNvPicPr>
            <a:picLocks noChangeAspect="1" noChangeArrowheads="1"/>
          </p:cNvPicPr>
          <p:nvPr/>
        </p:nvPicPr>
        <p:blipFill>
          <a:blip r:embed="rId3" cstate="print"/>
          <a:srcRect/>
          <a:stretch>
            <a:fillRect/>
          </a:stretch>
        </p:blipFill>
        <p:spPr bwMode="auto">
          <a:xfrm>
            <a:off x="4191000" y="4419600"/>
            <a:ext cx="3810000" cy="1905000"/>
          </a:xfrm>
          <a:prstGeom prst="rect">
            <a:avLst/>
          </a:prstGeom>
          <a:noFill/>
        </p:spPr>
      </p:pic>
      <p:sp>
        <p:nvSpPr>
          <p:cNvPr id="10" name="Footer Placeholder 9"/>
          <p:cNvSpPr>
            <a:spLocks noGrp="1"/>
          </p:cNvSpPr>
          <p:nvPr>
            <p:ph type="ftr" sz="quarter" idx="11"/>
          </p:nvPr>
        </p:nvSpPr>
        <p:spPr/>
        <p:txBody>
          <a:bodyPr/>
          <a:lstStyle/>
          <a:p>
            <a:r>
              <a:rPr lang="en-US" smtClean="0"/>
              <a:t>© 2013  Bickerstaff Heath Delgado Acosta LLP</a:t>
            </a:r>
            <a:endParaRPr lang="en-US" dirty="0"/>
          </a:p>
        </p:txBody>
      </p:sp>
    </p:spTree>
    <p:extLst>
      <p:ext uri="{BB962C8B-B14F-4D97-AF65-F5344CB8AC3E}">
        <p14:creationId xmlns:p14="http://schemas.microsoft.com/office/powerpoint/2010/main" xmlns="" val="14733105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124200" y="152400"/>
            <a:ext cx="5809488" cy="1143000"/>
          </a:xfrm>
        </p:spPr>
        <p:txBody>
          <a:bodyPr anchor="t">
            <a:noAutofit/>
          </a:bodyPr>
          <a:lstStyle/>
          <a:p>
            <a:pPr algn="r"/>
            <a:r>
              <a:rPr lang="en-US" sz="3600" dirty="0" smtClean="0"/>
              <a:t>Exempt and Non-Exempt Employees </a:t>
            </a:r>
            <a:endParaRPr lang="en-US" sz="3600" dirty="0"/>
          </a:p>
        </p:txBody>
      </p:sp>
      <p:sp>
        <p:nvSpPr>
          <p:cNvPr id="8" name="Content Placeholder 7"/>
          <p:cNvSpPr>
            <a:spLocks noGrp="1"/>
          </p:cNvSpPr>
          <p:nvPr>
            <p:ph idx="1"/>
          </p:nvPr>
        </p:nvSpPr>
        <p:spPr>
          <a:xfrm>
            <a:off x="1435608" y="1600200"/>
            <a:ext cx="7498080" cy="4800600"/>
          </a:xfrm>
        </p:spPr>
        <p:txBody>
          <a:bodyPr>
            <a:normAutofit fontScale="77500" lnSpcReduction="20000"/>
          </a:bodyPr>
          <a:lstStyle/>
          <a:p>
            <a:r>
              <a:rPr lang="en-US" dirty="0" smtClean="0"/>
              <a:t>Non-exempt employees </a:t>
            </a:r>
          </a:p>
          <a:p>
            <a:pPr lvl="1"/>
            <a:r>
              <a:rPr lang="en-US" dirty="0" smtClean="0"/>
              <a:t>Minimum wage for each hour actually worked. </a:t>
            </a:r>
          </a:p>
          <a:p>
            <a:pPr lvl="1"/>
            <a:r>
              <a:rPr lang="en-US" dirty="0" smtClean="0"/>
              <a:t>Overtime at one and one-half times an employee’s regular rate of pay for all hours actually worked in excess of 40 in a week. </a:t>
            </a:r>
          </a:p>
          <a:p>
            <a:endParaRPr lang="en-US" dirty="0" smtClean="0"/>
          </a:p>
          <a:p>
            <a:r>
              <a:rPr lang="en-US" dirty="0" smtClean="0"/>
              <a:t>Most public employees are non-exempt.  Exempt employees include:</a:t>
            </a:r>
          </a:p>
          <a:p>
            <a:pPr lvl="1"/>
            <a:r>
              <a:rPr lang="en-US" dirty="0" smtClean="0"/>
              <a:t>Elected officials </a:t>
            </a:r>
          </a:p>
          <a:p>
            <a:pPr lvl="1"/>
            <a:r>
              <a:rPr lang="en-US" dirty="0" smtClean="0"/>
              <a:t>Personal staff of elected officials if they are under direct supervision and have direct contact with elected official (but not under civil service system)</a:t>
            </a:r>
          </a:p>
          <a:p>
            <a:pPr lvl="1"/>
            <a:r>
              <a:rPr lang="en-US" dirty="0" smtClean="0"/>
              <a:t>Certain appointments of elected officials with policy making positions</a:t>
            </a:r>
          </a:p>
          <a:p>
            <a:endParaRPr lang="en-US" dirty="0"/>
          </a:p>
        </p:txBody>
      </p:sp>
      <p:pic>
        <p:nvPicPr>
          <p:cNvPr id="3075" name="Picture 3" descr="C:\Users\epalinski\AppData\Local\Microsoft\Windows\Temporary Internet Files\Content.IE5\IZ7CLWIN\MP900341398[1].jpg"/>
          <p:cNvPicPr>
            <a:picLocks noChangeAspect="1" noChangeArrowheads="1"/>
          </p:cNvPicPr>
          <p:nvPr/>
        </p:nvPicPr>
        <p:blipFill>
          <a:blip r:embed="rId3" cstate="print"/>
          <a:srcRect/>
          <a:stretch>
            <a:fillRect/>
          </a:stretch>
        </p:blipFill>
        <p:spPr bwMode="auto">
          <a:xfrm>
            <a:off x="67564" y="4343400"/>
            <a:ext cx="1685036" cy="2362200"/>
          </a:xfrm>
          <a:prstGeom prst="rect">
            <a:avLst/>
          </a:prstGeom>
          <a:noFill/>
        </p:spPr>
      </p:pic>
      <p:sp>
        <p:nvSpPr>
          <p:cNvPr id="9"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10" name="Footer Placeholder 9"/>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p:cTn id="33"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xEl>
                                              <p:pRg st="5" end="5"/>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 calcmode="lin" valueType="num">
                                      <p:cBhvr>
                                        <p:cTn id="39" dur="10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xEl>
                                              <p:pRg st="6" end="6"/>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 calcmode="lin" valueType="num">
                                      <p:cBhvr>
                                        <p:cTn id="45" dur="1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8">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8">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657600" y="152400"/>
            <a:ext cx="5276088" cy="1143000"/>
          </a:xfrm>
        </p:spPr>
        <p:txBody>
          <a:bodyPr anchor="t">
            <a:normAutofit fontScale="90000"/>
          </a:bodyPr>
          <a:lstStyle/>
          <a:p>
            <a:pPr algn="r"/>
            <a:r>
              <a:rPr lang="en-US" sz="3900" dirty="0" smtClean="0"/>
              <a:t>Fair Labor Standards Act</a:t>
            </a:r>
            <a:br>
              <a:rPr lang="en-US" sz="3900" dirty="0" smtClean="0"/>
            </a:br>
            <a:r>
              <a:rPr lang="en-US" sz="3900" dirty="0" smtClean="0"/>
              <a:t>Minimum Wage / Overtime</a:t>
            </a:r>
            <a:endParaRPr lang="en-US" sz="3900" dirty="0"/>
          </a:p>
        </p:txBody>
      </p:sp>
      <p:sp>
        <p:nvSpPr>
          <p:cNvPr id="6" name="Content Placeholder 5"/>
          <p:cNvSpPr>
            <a:spLocks noGrp="1"/>
          </p:cNvSpPr>
          <p:nvPr>
            <p:ph idx="1"/>
          </p:nvPr>
        </p:nvSpPr>
        <p:spPr>
          <a:xfrm>
            <a:off x="152400" y="1676400"/>
            <a:ext cx="8705088" cy="4038600"/>
          </a:xfrm>
        </p:spPr>
        <p:txBody>
          <a:bodyPr>
            <a:normAutofit/>
          </a:bodyPr>
          <a:lstStyle/>
          <a:p>
            <a:r>
              <a:rPr lang="en-US" sz="2600" dirty="0" smtClean="0"/>
              <a:t>Non-exempt employees must be paid no less than the federal minimum wage for each hour actually worked.</a:t>
            </a:r>
          </a:p>
          <a:p>
            <a:endParaRPr lang="en-US" sz="2600" dirty="0" smtClean="0"/>
          </a:p>
          <a:p>
            <a:r>
              <a:rPr lang="en-US" sz="2600" dirty="0" smtClean="0"/>
              <a:t>Non-exempt employees must be paid Overtime at one and one-half times an employee’s regular rate of pay for all hours actually worked in excess of 40 in a week. </a:t>
            </a:r>
          </a:p>
          <a:p>
            <a:endParaRPr lang="en-US" sz="2600" dirty="0" smtClean="0"/>
          </a:p>
          <a:p>
            <a:r>
              <a:rPr lang="en-US" sz="2600" dirty="0" smtClean="0"/>
              <a:t>These requirements are not subject to waiver during natural disasters and recovery efforts.</a:t>
            </a:r>
          </a:p>
          <a:p>
            <a:endParaRPr lang="en-US" dirty="0"/>
          </a:p>
        </p:txBody>
      </p:sp>
      <p:sp>
        <p:nvSpPr>
          <p:cNvPr id="7"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Scale>
                                      <p:cBhvr>
                                        <p:cTn id="1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2" end="2"/>
                                            </p:txEl>
                                          </p:spTgt>
                                        </p:tgtEl>
                                        <p:attrNameLst>
                                          <p:attrName>ppt_x</p:attrName>
                                          <p:attrName>ppt_y</p:attrName>
                                        </p:attrNameLst>
                                      </p:cBhvr>
                                    </p:animMotion>
                                    <p:animEffect transition="in" filter="fade">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Scale>
                                      <p:cBhvr>
                                        <p:cTn id="21"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4" end="4"/>
                                            </p:txEl>
                                          </p:spTgt>
                                        </p:tgtEl>
                                        <p:attrNameLst>
                                          <p:attrName>ppt_x</p:attrName>
                                          <p:attrName>ppt_y</p:attrName>
                                        </p:attrNameLst>
                                      </p:cBhvr>
                                    </p:animMotion>
                                    <p:animEffect transition="in" filter="fade">
                                      <p:cBhvr>
                                        <p:cTn id="23"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93520" y="152400"/>
            <a:ext cx="7498080" cy="1143000"/>
          </a:xfrm>
        </p:spPr>
        <p:txBody>
          <a:bodyPr anchor="t">
            <a:noAutofit/>
          </a:bodyPr>
          <a:lstStyle/>
          <a:p>
            <a:pPr algn="r"/>
            <a:r>
              <a:rPr lang="en-US" sz="3600" dirty="0" smtClean="0"/>
              <a:t>Office Closed Part of Week</a:t>
            </a:r>
            <a:br>
              <a:rPr lang="en-US" sz="3600" dirty="0" smtClean="0"/>
            </a:br>
            <a:r>
              <a:rPr lang="en-US" sz="3600" dirty="0" smtClean="0"/>
              <a:t>Non-Exempt Employee </a:t>
            </a:r>
            <a:endParaRPr lang="en-US" sz="3600" dirty="0"/>
          </a:p>
        </p:txBody>
      </p:sp>
      <p:sp>
        <p:nvSpPr>
          <p:cNvPr id="6" name="Content Placeholder 5"/>
          <p:cNvSpPr>
            <a:spLocks noGrp="1"/>
          </p:cNvSpPr>
          <p:nvPr>
            <p:ph idx="1"/>
          </p:nvPr>
        </p:nvSpPr>
        <p:spPr>
          <a:xfrm>
            <a:off x="152400" y="1600200"/>
            <a:ext cx="8781288" cy="5105400"/>
          </a:xfrm>
        </p:spPr>
        <p:txBody>
          <a:bodyPr>
            <a:normAutofit fontScale="77500" lnSpcReduction="20000"/>
          </a:bodyPr>
          <a:lstStyle/>
          <a:p>
            <a:r>
              <a:rPr lang="en-US" sz="3300" dirty="0" smtClean="0"/>
              <a:t>Minimum wage and overtime pay are required for a covered non-exempt employee for the hours that the employee actually worked. </a:t>
            </a:r>
          </a:p>
          <a:p>
            <a:pPr lvl="1"/>
            <a:r>
              <a:rPr lang="en-US" sz="2900" dirty="0" smtClean="0"/>
              <a:t>If closed due to a natural disaster – don’t have to pay non-exempt employees for hours the employees would have otherwise worked.  </a:t>
            </a:r>
          </a:p>
          <a:p>
            <a:endParaRPr lang="en-US" sz="3300" dirty="0" smtClean="0"/>
          </a:p>
          <a:p>
            <a:r>
              <a:rPr lang="en-US" sz="3300" dirty="0" smtClean="0"/>
              <a:t>Exception -  non-exempt employees who receive fixed salaries for fluctuating workweeks. </a:t>
            </a:r>
          </a:p>
          <a:p>
            <a:pPr lvl="1"/>
            <a:r>
              <a:rPr lang="en-US" sz="3300" dirty="0" smtClean="0"/>
              <a:t>These are nonexempt employees who have agreed to work an unspecified number of hours for a specified salary. </a:t>
            </a:r>
          </a:p>
          <a:p>
            <a:pPr lvl="1"/>
            <a:r>
              <a:rPr lang="en-US" sz="3300" dirty="0" smtClean="0"/>
              <a:t>An employer must pay these employees their full weekly salary for any week in which any work was performed. </a:t>
            </a:r>
          </a:p>
          <a:p>
            <a:endParaRPr lang="en-US" sz="2600" dirty="0" smtClean="0"/>
          </a:p>
          <a:p>
            <a:endParaRPr lang="en-US" dirty="0"/>
          </a:p>
        </p:txBody>
      </p:sp>
      <p:sp>
        <p:nvSpPr>
          <p:cNvPr id="7"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5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 calcmode="lin" valueType="num">
                                      <p:cBhvr>
                                        <p:cTn id="3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5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52400" y="1371600"/>
            <a:ext cx="8781288" cy="3505200"/>
          </a:xfrm>
        </p:spPr>
        <p:txBody>
          <a:bodyPr>
            <a:normAutofit lnSpcReduction="10000"/>
          </a:bodyPr>
          <a:lstStyle/>
          <a:p>
            <a:pPr>
              <a:buNone/>
            </a:pPr>
            <a:endParaRPr lang="en-US" sz="4200" dirty="0" smtClean="0"/>
          </a:p>
          <a:p>
            <a:r>
              <a:rPr lang="en-US" sz="2800" dirty="0" smtClean="0"/>
              <a:t>Employer required to pay the exempt employee's full salary if the worksite is closed due to inclement weather or other disasters for less than a full workweek. </a:t>
            </a:r>
          </a:p>
          <a:p>
            <a:endParaRPr lang="en-US" sz="3800" dirty="0" smtClean="0"/>
          </a:p>
          <a:p>
            <a:r>
              <a:rPr lang="en-US" sz="2800" dirty="0" smtClean="0"/>
              <a:t>Employer may require exempt employees to use allowed leave for this time.</a:t>
            </a:r>
          </a:p>
          <a:p>
            <a:endParaRPr lang="en-US" dirty="0"/>
          </a:p>
        </p:txBody>
      </p:sp>
      <p:sp>
        <p:nvSpPr>
          <p:cNvPr id="8" name="Title 4"/>
          <p:cNvSpPr>
            <a:spLocks noGrp="1"/>
          </p:cNvSpPr>
          <p:nvPr>
            <p:ph type="title"/>
          </p:nvPr>
        </p:nvSpPr>
        <p:spPr>
          <a:xfrm>
            <a:off x="1493520" y="152400"/>
            <a:ext cx="7498080" cy="1143000"/>
          </a:xfrm>
        </p:spPr>
        <p:txBody>
          <a:bodyPr anchor="t">
            <a:noAutofit/>
          </a:bodyPr>
          <a:lstStyle/>
          <a:p>
            <a:pPr algn="r"/>
            <a:r>
              <a:rPr lang="en-US" sz="3600" dirty="0" smtClean="0"/>
              <a:t>Office Closed Part of Week</a:t>
            </a:r>
            <a:br>
              <a:rPr lang="en-US" sz="3600" dirty="0" smtClean="0"/>
            </a:br>
            <a:r>
              <a:rPr lang="en-US" sz="3600" dirty="0" smtClean="0"/>
              <a:t>Exempt Employee </a:t>
            </a:r>
            <a:endParaRPr lang="en-US" sz="3600" dirty="0"/>
          </a:p>
        </p:txBody>
      </p:sp>
      <p:sp>
        <p:nvSpPr>
          <p:cNvPr id="9"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pic>
        <p:nvPicPr>
          <p:cNvPr id="6" name="Picture 2" descr="C:\Users\epalinski\AppData\Local\Microsoft\Windows\Temporary Internet Files\Content.IE5\61SK27UQ\MP900385965[1].jpg"/>
          <p:cNvPicPr>
            <a:picLocks noChangeAspect="1" noChangeArrowheads="1"/>
          </p:cNvPicPr>
          <p:nvPr/>
        </p:nvPicPr>
        <p:blipFill>
          <a:blip r:embed="rId3" cstate="print"/>
          <a:srcRect/>
          <a:stretch>
            <a:fillRect/>
          </a:stretch>
        </p:blipFill>
        <p:spPr bwMode="auto">
          <a:xfrm>
            <a:off x="609600" y="4876800"/>
            <a:ext cx="4038600" cy="1796143"/>
          </a:xfrm>
          <a:prstGeom prst="rect">
            <a:avLst/>
          </a:prstGeom>
          <a:noFill/>
        </p:spPr>
      </p:pic>
      <p:sp>
        <p:nvSpPr>
          <p:cNvPr id="10" name="Footer Placeholder 9"/>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Scale>
                                      <p:cBhvr>
                                        <p:cTn id="7"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1" end="1"/>
                                            </p:txEl>
                                          </p:spTgt>
                                        </p:tgtEl>
                                        <p:attrNameLst>
                                          <p:attrName>ppt_x</p:attrName>
                                          <p:attrName>ppt_y</p:attrName>
                                        </p:attrNameLst>
                                      </p:cBhvr>
                                    </p:animMotion>
                                    <p:animEffect transition="in" filter="fade">
                                      <p:cBhvr>
                                        <p:cTn id="9" dur="10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Scale>
                                      <p:cBhvr>
                                        <p:cTn id="14" dur="1000" decel="50000" fill="hold">
                                          <p:stCondLst>
                                            <p:cond delay="0"/>
                                          </p:stCondLst>
                                        </p:cTn>
                                        <p:tgtEl>
                                          <p:spTgt spid="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xEl>
                                              <p:pRg st="3" end="3"/>
                                            </p:txEl>
                                          </p:spTgt>
                                        </p:tgtEl>
                                        <p:attrNameLst>
                                          <p:attrName>ppt_x</p:attrName>
                                          <p:attrName>ppt_y</p:attrName>
                                        </p:attrNameLst>
                                      </p:cBhvr>
                                    </p:animMotion>
                                    <p:animEffect transition="in" filter="fade">
                                      <p:cBhvr>
                                        <p:cTn id="16"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152400"/>
            <a:ext cx="7498080" cy="1143000"/>
          </a:xfrm>
        </p:spPr>
        <p:txBody>
          <a:bodyPr anchor="t">
            <a:noAutofit/>
          </a:bodyPr>
          <a:lstStyle/>
          <a:p>
            <a:pPr algn="r"/>
            <a:r>
              <a:rPr lang="en-US" sz="3600" dirty="0" smtClean="0"/>
              <a:t>Transportation Prevents </a:t>
            </a:r>
            <a:br>
              <a:rPr lang="en-US" sz="3600" dirty="0" smtClean="0"/>
            </a:br>
            <a:r>
              <a:rPr lang="en-US" sz="3600" dirty="0" smtClean="0"/>
              <a:t>Attendance Full Day</a:t>
            </a:r>
            <a:endParaRPr lang="en-US" sz="3600" dirty="0"/>
          </a:p>
        </p:txBody>
      </p:sp>
      <p:sp>
        <p:nvSpPr>
          <p:cNvPr id="5" name="Content Placeholder 4"/>
          <p:cNvSpPr>
            <a:spLocks noGrp="1"/>
          </p:cNvSpPr>
          <p:nvPr>
            <p:ph idx="1"/>
          </p:nvPr>
        </p:nvSpPr>
        <p:spPr>
          <a:xfrm>
            <a:off x="304800" y="1828800"/>
            <a:ext cx="8628888" cy="4648200"/>
          </a:xfrm>
        </p:spPr>
        <p:txBody>
          <a:bodyPr>
            <a:normAutofit fontScale="92500" lnSpcReduction="10000"/>
          </a:bodyPr>
          <a:lstStyle/>
          <a:p>
            <a:r>
              <a:rPr lang="en-US" sz="2800" dirty="0" smtClean="0"/>
              <a:t>If the employer is open for business, this is considered an absence for personal reasons.</a:t>
            </a:r>
          </a:p>
          <a:p>
            <a:pPr>
              <a:buNone/>
            </a:pPr>
            <a:r>
              <a:rPr lang="en-US" sz="2800" dirty="0" smtClean="0"/>
              <a:t> </a:t>
            </a:r>
          </a:p>
          <a:p>
            <a:r>
              <a:rPr lang="en-US" sz="2800" dirty="0" smtClean="0"/>
              <a:t>May place exempt employee on leave without pay or require the employee to use accrued vacation time for the full day that he or she fails to report to work. </a:t>
            </a:r>
          </a:p>
          <a:p>
            <a:pPr>
              <a:buNone/>
            </a:pPr>
            <a:endParaRPr lang="en-US" sz="2800" dirty="0" smtClean="0"/>
          </a:p>
          <a:p>
            <a:r>
              <a:rPr lang="en-US" sz="2800" dirty="0" smtClean="0"/>
              <a:t>If an employee is absent for one or more full days for personal reasons, the employee's salaried status will not be affected if deductions are made from a salary for such absences. </a:t>
            </a:r>
          </a:p>
          <a:p>
            <a:endParaRPr lang="en-US" dirty="0"/>
          </a:p>
        </p:txBody>
      </p:sp>
      <p:sp>
        <p:nvSpPr>
          <p:cNvPr id="7"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1493520" y="152400"/>
            <a:ext cx="7498080" cy="1143000"/>
          </a:xfrm>
        </p:spPr>
        <p:txBody>
          <a:bodyPr anchor="t">
            <a:noAutofit/>
          </a:bodyPr>
          <a:lstStyle/>
          <a:p>
            <a:pPr algn="r"/>
            <a:r>
              <a:rPr lang="en-US" sz="3600" dirty="0" smtClean="0"/>
              <a:t>Transportation Prevents </a:t>
            </a:r>
            <a:br>
              <a:rPr lang="en-US" sz="3600" dirty="0" smtClean="0"/>
            </a:br>
            <a:r>
              <a:rPr lang="en-US" sz="3600" dirty="0" smtClean="0"/>
              <a:t>Attendance Part of Day</a:t>
            </a:r>
            <a:br>
              <a:rPr lang="en-US" sz="3600" dirty="0" smtClean="0"/>
            </a:br>
            <a:endParaRPr lang="en-US" sz="3600" dirty="0"/>
          </a:p>
        </p:txBody>
      </p:sp>
      <p:sp>
        <p:nvSpPr>
          <p:cNvPr id="3" name="Content Placeholder 2"/>
          <p:cNvSpPr>
            <a:spLocks noGrp="1"/>
          </p:cNvSpPr>
          <p:nvPr>
            <p:ph idx="1"/>
          </p:nvPr>
        </p:nvSpPr>
        <p:spPr>
          <a:xfrm>
            <a:off x="381000" y="1447800"/>
            <a:ext cx="8552688" cy="4800600"/>
          </a:xfrm>
        </p:spPr>
        <p:txBody>
          <a:bodyPr>
            <a:noAutofit/>
          </a:bodyPr>
          <a:lstStyle/>
          <a:p>
            <a:r>
              <a:rPr lang="en-US" sz="2400" dirty="0" smtClean="0"/>
              <a:t>Deduction from exempt employees salary for less than a full-day's absence is not permitted</a:t>
            </a:r>
          </a:p>
          <a:p>
            <a:pPr lvl="1"/>
            <a:r>
              <a:rPr lang="en-US" sz="2000" dirty="0" smtClean="0"/>
              <a:t>partial day time deduction from the employee's leave bank ok </a:t>
            </a:r>
          </a:p>
          <a:p>
            <a:pPr lvl="1"/>
            <a:r>
              <a:rPr lang="en-US" sz="2000" dirty="0" smtClean="0"/>
              <a:t>if there is insufficient time in the leave bank, no deduction from salary can be made. </a:t>
            </a:r>
            <a:endParaRPr lang="en-US" sz="2400" dirty="0" smtClean="0"/>
          </a:p>
          <a:p>
            <a:r>
              <a:rPr lang="en-US" sz="2400" dirty="0" smtClean="0"/>
              <a:t>Some employers instead require employees to "make up" lost time after they return to work, which is permissible for exempt employees. </a:t>
            </a:r>
          </a:p>
          <a:p>
            <a:r>
              <a:rPr lang="en-US" sz="2400" dirty="0" smtClean="0"/>
              <a:t>This practice is not allowed for nonexempt employees, who must be paid overtime for all hours worked over 40 in a work week.  But public employers can enter agreement with employees for comp time.  </a:t>
            </a:r>
            <a:endParaRPr lang="en-US" sz="2400" dirty="0"/>
          </a:p>
        </p:txBody>
      </p:sp>
      <p:sp>
        <p:nvSpPr>
          <p:cNvPr id="5" name="Title 5"/>
          <p:cNvSpPr txBox="1">
            <a:spLocks/>
          </p:cNvSpPr>
          <p:nvPr/>
        </p:nvSpPr>
        <p:spPr>
          <a:xfrm>
            <a:off x="1524000" y="152400"/>
            <a:ext cx="7498080" cy="1143000"/>
          </a:xfrm>
          <a:prstGeom prst="rect">
            <a:avLst/>
          </a:prstGeom>
        </p:spPr>
        <p:txBody>
          <a:bodyPr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6"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152400"/>
            <a:ext cx="7498080" cy="1143000"/>
          </a:xfrm>
        </p:spPr>
        <p:txBody>
          <a:bodyPr anchor="t">
            <a:normAutofit/>
          </a:bodyPr>
          <a:lstStyle/>
          <a:p>
            <a:pPr algn="r"/>
            <a:r>
              <a:rPr lang="en-US" sz="3900" dirty="0" smtClean="0"/>
              <a:t>Compensatory Time</a:t>
            </a:r>
            <a:endParaRPr lang="en-US" sz="3900" dirty="0"/>
          </a:p>
        </p:txBody>
      </p:sp>
      <p:sp>
        <p:nvSpPr>
          <p:cNvPr id="3" name="Content Placeholder 2"/>
          <p:cNvSpPr>
            <a:spLocks noGrp="1"/>
          </p:cNvSpPr>
          <p:nvPr>
            <p:ph idx="1"/>
          </p:nvPr>
        </p:nvSpPr>
        <p:spPr>
          <a:xfrm>
            <a:off x="228600" y="1066800"/>
            <a:ext cx="8705088" cy="5334000"/>
          </a:xfrm>
        </p:spPr>
        <p:txBody>
          <a:bodyPr>
            <a:normAutofit fontScale="92500" lnSpcReduction="10000"/>
          </a:bodyPr>
          <a:lstStyle/>
          <a:p>
            <a:r>
              <a:rPr lang="en-US" sz="2400" dirty="0" smtClean="0"/>
              <a:t>Public employer comp time to a non-exempt employee in lieu of cash for overtime worked - time-and-a-half basis</a:t>
            </a:r>
          </a:p>
          <a:p>
            <a:endParaRPr lang="en-US" sz="2400" dirty="0" smtClean="0"/>
          </a:p>
          <a:p>
            <a:r>
              <a:rPr lang="en-US" sz="2400" dirty="0" smtClean="0"/>
              <a:t>Non-public safety personnel – limited to 240 comp time before must pay cash for overtime.</a:t>
            </a:r>
          </a:p>
          <a:p>
            <a:endParaRPr lang="en-US" sz="2400" dirty="0" smtClean="0"/>
          </a:p>
          <a:p>
            <a:r>
              <a:rPr lang="en-US" sz="2400" dirty="0" smtClean="0"/>
              <a:t>Public safety personnel – limited to 480 hours of comp time before must pay cash for overtime.</a:t>
            </a:r>
          </a:p>
          <a:p>
            <a:endParaRPr lang="en-US" sz="2400" dirty="0" smtClean="0"/>
          </a:p>
          <a:p>
            <a:r>
              <a:rPr lang="en-US" sz="2400" dirty="0" smtClean="0"/>
              <a:t>480 Comp time limit does not apply to civilian employees who perform public safety activities only in emergencies.</a:t>
            </a:r>
          </a:p>
          <a:p>
            <a:pPr lvl="1"/>
            <a:r>
              <a:rPr lang="en-US" sz="2300" dirty="0" smtClean="0"/>
              <a:t>Maintenance worker called for fire fighting would remain subject to the 240 hour limit even if did it for several weeks.  </a:t>
            </a:r>
          </a:p>
          <a:p>
            <a:pPr lvl="1"/>
            <a:r>
              <a:rPr lang="en-US" sz="2300" dirty="0" smtClean="0"/>
              <a:t>City office worker helping with rescue work after flood would remain subject to 240 because activities not normal part of job.</a:t>
            </a:r>
          </a:p>
          <a:p>
            <a:pPr lvl="1"/>
            <a:endParaRPr lang="en-US" sz="2300" dirty="0" smtClean="0"/>
          </a:p>
          <a:p>
            <a:endParaRPr lang="en-US" dirty="0"/>
          </a:p>
        </p:txBody>
      </p:sp>
      <p:sp>
        <p:nvSpPr>
          <p:cNvPr id="6"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7" name="Footer Placeholder 6"/>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28888" cy="5638800"/>
          </a:xfrm>
        </p:spPr>
        <p:txBody>
          <a:bodyPr>
            <a:noAutofit/>
          </a:bodyPr>
          <a:lstStyle/>
          <a:p>
            <a:r>
              <a:rPr lang="en-US" sz="1700" i="1" dirty="0" smtClean="0"/>
              <a:t>AFSCME Local 889 v. State of Louisiana</a:t>
            </a:r>
            <a:r>
              <a:rPr lang="en-US" sz="1700" dirty="0" smtClean="0"/>
              <a:t>, 145 F.3d 280 (5th Cir. 1998), A public employer's policy requiring employees to use compensatory time before using vacation time does not violate the FLSA. </a:t>
            </a:r>
          </a:p>
          <a:p>
            <a:endParaRPr lang="en-US" sz="1700" dirty="0" smtClean="0"/>
          </a:p>
          <a:p>
            <a:r>
              <a:rPr lang="en-US" sz="1700" i="1" dirty="0" smtClean="0"/>
              <a:t>Moreau v. Harris County</a:t>
            </a:r>
            <a:r>
              <a:rPr lang="en-US" sz="1700" dirty="0" smtClean="0"/>
              <a:t>, 158 F.3d 241(5th Cir. 1998), which was decided not quite four months later, ruled that there is no FLSA violation if a public employer enforces a policy whereby it requires employees to take paid compensatory time off if their compensatory time balances approach a given threshold. </a:t>
            </a:r>
          </a:p>
          <a:p>
            <a:endParaRPr lang="en-US" sz="1700" dirty="0" smtClean="0"/>
          </a:p>
          <a:p>
            <a:r>
              <a:rPr lang="en-US" sz="1700" dirty="0" smtClean="0"/>
              <a:t>The incentive for public employers, of course, is to do just what the Fifth Circuit's </a:t>
            </a:r>
            <a:r>
              <a:rPr lang="en-US" sz="1700" i="1" dirty="0" smtClean="0"/>
              <a:t>Moreau</a:t>
            </a:r>
            <a:r>
              <a:rPr lang="en-US" sz="1700" dirty="0" smtClean="0"/>
              <a:t> ruling allows: use up the compensatory time before the employee passes the 240- or 480-hour limit beyond which cash must be paid for overtime, and also keep the employee from using vacation time, which is often limited by "use it or lose it" policies or statutes that set maximum annual carry-over amounts. </a:t>
            </a:r>
          </a:p>
          <a:p>
            <a:pPr>
              <a:buNone/>
            </a:pPr>
            <a:endParaRPr lang="en-US" sz="1700" dirty="0" smtClean="0"/>
          </a:p>
          <a:p>
            <a:r>
              <a:rPr lang="en-US" sz="1700" dirty="0" smtClean="0"/>
              <a:t>On May 1, 2000, the U.S. Supreme Court affirmed the latter ruling under a different case name, </a:t>
            </a:r>
            <a:r>
              <a:rPr lang="en-US" sz="1700" i="1" dirty="0" smtClean="0"/>
              <a:t>Christensen v. Harris County</a:t>
            </a:r>
            <a:r>
              <a:rPr lang="en-US" sz="1700" dirty="0" smtClean="0"/>
              <a:t>, holding that the FLSA does not prohibit employers from requiring employees to use compensatory time whenever their accrued balances approach certain limits.</a:t>
            </a:r>
          </a:p>
        </p:txBody>
      </p:sp>
      <p:sp>
        <p:nvSpPr>
          <p:cNvPr id="7" name="Title 4"/>
          <p:cNvSpPr>
            <a:spLocks noGrp="1"/>
          </p:cNvSpPr>
          <p:nvPr>
            <p:ph type="title"/>
          </p:nvPr>
        </p:nvSpPr>
        <p:spPr>
          <a:xfrm>
            <a:off x="1435608" y="152400"/>
            <a:ext cx="7498080" cy="1143000"/>
          </a:xfrm>
        </p:spPr>
        <p:txBody>
          <a:bodyPr anchor="t">
            <a:normAutofit/>
          </a:bodyPr>
          <a:lstStyle/>
          <a:p>
            <a:pPr algn="r"/>
            <a:r>
              <a:rPr lang="en-US" sz="3900" dirty="0" smtClean="0"/>
              <a:t>Compensatory Time</a:t>
            </a:r>
            <a:endParaRPr lang="en-US" sz="3900" dirty="0"/>
          </a:p>
        </p:txBody>
      </p:sp>
      <p:sp>
        <p:nvSpPr>
          <p:cNvPr id="8"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6" name="Footer Placeholder 5"/>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Scale>
                                      <p:cBhvr>
                                        <p:cTn id="1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2" end="2"/>
                                            </p:txEl>
                                          </p:spTgt>
                                        </p:tgtEl>
                                        <p:attrNameLst>
                                          <p:attrName>ppt_x</p:attrName>
                                          <p:attrName>ppt_y</p:attrName>
                                        </p:attrNameLst>
                                      </p:cBhvr>
                                    </p:animMotion>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Scale>
                                      <p:cBhvr>
                                        <p:cTn id="28"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6" end="6"/>
                                            </p:txEl>
                                          </p:spTgt>
                                        </p:tgtEl>
                                        <p:attrNameLst>
                                          <p:attrName>ppt_x</p:attrName>
                                          <p:attrName>ppt_y</p:attrName>
                                        </p:attrNameLst>
                                      </p:cBhvr>
                                    </p:animMotion>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1493520" y="152400"/>
            <a:ext cx="7498080" cy="1143000"/>
          </a:xfrm>
        </p:spPr>
        <p:txBody>
          <a:bodyPr anchor="t">
            <a:normAutofit/>
          </a:bodyPr>
          <a:lstStyle/>
          <a:p>
            <a:pPr algn="r"/>
            <a:r>
              <a:rPr lang="en-US" sz="3900" dirty="0" smtClean="0"/>
              <a:t>Public Safety Positions</a:t>
            </a:r>
            <a:endParaRPr lang="en-US" sz="3900" dirty="0"/>
          </a:p>
        </p:txBody>
      </p:sp>
      <p:sp>
        <p:nvSpPr>
          <p:cNvPr id="2" name="Content Placeholder 1"/>
          <p:cNvSpPr>
            <a:spLocks noGrp="1"/>
          </p:cNvSpPr>
          <p:nvPr>
            <p:ph idx="1"/>
          </p:nvPr>
        </p:nvSpPr>
        <p:spPr>
          <a:xfrm>
            <a:off x="1435608" y="1676400"/>
            <a:ext cx="7498080" cy="4800600"/>
          </a:xfrm>
        </p:spPr>
        <p:txBody>
          <a:bodyPr>
            <a:normAutofit fontScale="62500" lnSpcReduction="20000"/>
          </a:bodyPr>
          <a:lstStyle/>
          <a:p>
            <a:r>
              <a:rPr lang="en-US" dirty="0" smtClean="0"/>
              <a:t>Non-exempt employees - </a:t>
            </a:r>
          </a:p>
          <a:p>
            <a:pPr lvl="1"/>
            <a:r>
              <a:rPr lang="en-US" dirty="0" smtClean="0"/>
              <a:t>Minimum wage for each hour actually worked.</a:t>
            </a:r>
          </a:p>
          <a:p>
            <a:pPr lvl="1"/>
            <a:r>
              <a:rPr lang="en-US" dirty="0" smtClean="0"/>
              <a:t>Overtime at one and one-half times an employee’s regular rate of pay for all hours actually worked in excess of 40 in a week.</a:t>
            </a:r>
          </a:p>
          <a:p>
            <a:endParaRPr lang="en-US" dirty="0" smtClean="0"/>
          </a:p>
          <a:p>
            <a:r>
              <a:rPr lang="en-US" dirty="0" smtClean="0"/>
              <a:t>Exceptions for public safety positions –</a:t>
            </a:r>
          </a:p>
          <a:p>
            <a:pPr lvl="1"/>
            <a:r>
              <a:rPr lang="en-US" dirty="0" smtClean="0"/>
              <a:t>Partial and total exemptions from overtime for some peace officers and fire fighters in some cities</a:t>
            </a:r>
          </a:p>
          <a:p>
            <a:pPr lvl="1"/>
            <a:r>
              <a:rPr lang="en-US" dirty="0" smtClean="0"/>
              <a:t>207(k) partial exemption - work period basis. May be from 7 consecutive days to 28 consecutive days.  Examples:</a:t>
            </a:r>
          </a:p>
          <a:p>
            <a:pPr lvl="2"/>
            <a:r>
              <a:rPr lang="en-US" dirty="0" smtClean="0"/>
              <a:t>fire fighters due overtime after 212 hours worked in a 28 day period;</a:t>
            </a:r>
          </a:p>
          <a:p>
            <a:pPr lvl="2"/>
            <a:r>
              <a:rPr lang="en-US" dirty="0" smtClean="0"/>
              <a:t>firefighters due overtime after 53 hours worked in a seven day work period;</a:t>
            </a:r>
          </a:p>
          <a:p>
            <a:pPr lvl="2"/>
            <a:r>
              <a:rPr lang="en-US" dirty="0" smtClean="0"/>
              <a:t>law enforcement due overtime after 171 hours worked in a 28 day period; and</a:t>
            </a:r>
          </a:p>
          <a:p>
            <a:pPr lvl="2"/>
            <a:r>
              <a:rPr lang="en-US" dirty="0" smtClean="0"/>
              <a:t>law enforcement due overtime after 43 hours in a seven day work period.</a:t>
            </a:r>
          </a:p>
          <a:p>
            <a:pPr>
              <a:buNone/>
            </a:pPr>
            <a:r>
              <a:rPr lang="en-US" dirty="0" smtClean="0"/>
              <a:t> </a:t>
            </a:r>
          </a:p>
          <a:p>
            <a:r>
              <a:rPr lang="en-US" dirty="0" smtClean="0"/>
              <a:t>Overtime Exception – city with less than five employees in law enforcement or fire protection</a:t>
            </a:r>
          </a:p>
          <a:p>
            <a:pPr>
              <a:buFont typeface="Wingdings" pitchFamily="2" charset="2"/>
              <a:buChar char="§"/>
            </a:pPr>
            <a:endParaRPr lang="en-US" dirty="0"/>
          </a:p>
        </p:txBody>
      </p:sp>
      <p:pic>
        <p:nvPicPr>
          <p:cNvPr id="4099" name="Picture 3" descr="C:\Users\epalinski\AppData\Local\Microsoft\Windows\Temporary Internet Files\Content.IE5\F1VAC7NE\MC900359307[1].wmf"/>
          <p:cNvPicPr>
            <a:picLocks noChangeAspect="1" noChangeArrowheads="1"/>
          </p:cNvPicPr>
          <p:nvPr/>
        </p:nvPicPr>
        <p:blipFill>
          <a:blip r:embed="rId3" cstate="print"/>
          <a:srcRect/>
          <a:stretch>
            <a:fillRect/>
          </a:stretch>
        </p:blipFill>
        <p:spPr bwMode="auto">
          <a:xfrm>
            <a:off x="7086600" y="990600"/>
            <a:ext cx="1648124" cy="1143000"/>
          </a:xfrm>
          <a:prstGeom prst="rect">
            <a:avLst/>
          </a:prstGeom>
          <a:noFill/>
        </p:spPr>
      </p:pic>
      <p:pic>
        <p:nvPicPr>
          <p:cNvPr id="4101" name="Picture 5" descr="C:\Users\epalinski\AppData\Local\Microsoft\Windows\Temporary Internet Files\Content.IE5\XG9ZEO51\MC900195660[1].wmf"/>
          <p:cNvPicPr>
            <a:picLocks noChangeAspect="1" noChangeArrowheads="1"/>
          </p:cNvPicPr>
          <p:nvPr/>
        </p:nvPicPr>
        <p:blipFill>
          <a:blip r:embed="rId4" cstate="print"/>
          <a:srcRect/>
          <a:stretch>
            <a:fillRect/>
          </a:stretch>
        </p:blipFill>
        <p:spPr bwMode="auto">
          <a:xfrm>
            <a:off x="152400" y="5029200"/>
            <a:ext cx="1310087" cy="1446886"/>
          </a:xfrm>
          <a:prstGeom prst="rect">
            <a:avLst/>
          </a:prstGeom>
          <a:noFill/>
        </p:spPr>
      </p:pic>
      <p:sp>
        <p:nvSpPr>
          <p:cNvPr id="9"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10" name="Footer Placeholder 9"/>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362200" y="152400"/>
            <a:ext cx="6571488" cy="1143000"/>
          </a:xfrm>
        </p:spPr>
        <p:txBody>
          <a:bodyPr>
            <a:noAutofit/>
          </a:bodyPr>
          <a:lstStyle/>
          <a:p>
            <a:pPr algn="r"/>
            <a:r>
              <a:rPr lang="en-US" sz="3600" dirty="0" smtClean="0"/>
              <a:t>Consider Policies Requiring </a:t>
            </a:r>
            <a:br>
              <a:rPr lang="en-US" sz="3600" dirty="0" smtClean="0"/>
            </a:br>
            <a:r>
              <a:rPr lang="en-US" sz="3600" dirty="0" smtClean="0"/>
              <a:t>Attendance During Emergency</a:t>
            </a:r>
            <a:endParaRPr lang="en-US" sz="3600" dirty="0"/>
          </a:p>
        </p:txBody>
      </p:sp>
      <p:sp>
        <p:nvSpPr>
          <p:cNvPr id="6" name="Content Placeholder 5"/>
          <p:cNvSpPr>
            <a:spLocks noGrp="1"/>
          </p:cNvSpPr>
          <p:nvPr>
            <p:ph idx="1"/>
          </p:nvPr>
        </p:nvSpPr>
        <p:spPr>
          <a:xfrm>
            <a:off x="228600" y="1828800"/>
            <a:ext cx="8686800" cy="4800600"/>
          </a:xfrm>
        </p:spPr>
        <p:txBody>
          <a:bodyPr>
            <a:noAutofit/>
          </a:bodyPr>
          <a:lstStyle/>
          <a:p>
            <a:r>
              <a:rPr lang="en-US" sz="2000" dirty="0" smtClean="0"/>
              <a:t>City services are needed during emergency.  All must report to work unless have FMLA or NON-FMLA leave are approved in writing. </a:t>
            </a:r>
          </a:p>
          <a:p>
            <a:endParaRPr lang="en-US" sz="2000" dirty="0" smtClean="0"/>
          </a:p>
          <a:p>
            <a:r>
              <a:rPr lang="en-US" sz="2000" dirty="0" smtClean="0"/>
              <a:t>Non-exempt positions required to report unless notified otherwise </a:t>
            </a:r>
          </a:p>
          <a:p>
            <a:endParaRPr lang="en-US" sz="2000" dirty="0" smtClean="0"/>
          </a:p>
          <a:p>
            <a:r>
              <a:rPr lang="en-US" sz="2000" dirty="0" smtClean="0"/>
              <a:t>Exempt employees likely to have additional hours as directed by City Manager</a:t>
            </a:r>
          </a:p>
          <a:p>
            <a:endParaRPr lang="en-US" sz="2000" dirty="0" smtClean="0"/>
          </a:p>
          <a:p>
            <a:r>
              <a:rPr lang="en-US" sz="2000" dirty="0" smtClean="0"/>
              <a:t>Employees on vacation may need to return to work after an emergency.  All positions, not just emergency response positions.  Any employees duties can be changed during an emergency. </a:t>
            </a:r>
            <a:endParaRPr lang="en-US" sz="2000" dirty="0"/>
          </a:p>
        </p:txBody>
      </p:sp>
      <p:sp>
        <p:nvSpPr>
          <p:cNvPr id="7" name="Footer Placeholder 3"/>
          <p:cNvSpPr txBox="1">
            <a:spLocks/>
          </p:cNvSpPr>
          <p:nvPr/>
        </p:nvSpPr>
        <p:spPr>
          <a:xfrm>
            <a:off x="5562600" y="6416675"/>
            <a:ext cx="3505200" cy="365125"/>
          </a:xfrm>
          <a:prstGeom prst="rect">
            <a:avLst/>
          </a:prstGeom>
        </p:spPr>
        <p:txBody>
          <a:bodyPr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bg2">
                    <a:shade val="50000"/>
                    <a:satMod val="200000"/>
                  </a:schemeClr>
                </a:solidFill>
                <a:effectLst/>
                <a:uLnTx/>
                <a:uFillTx/>
                <a:latin typeface="+mn-lt"/>
                <a:ea typeface="+mn-ea"/>
                <a:cs typeface="+mn-cs"/>
              </a:rPr>
              <a:t>© 2013  Bickerstaff Heath Delgado Acosta LLP</a:t>
            </a:r>
            <a:endParaRPr kumimoji="0" lang="en-US" sz="1200" b="0" i="0" u="none" strike="noStrike" kern="1200" cap="none" spc="0" normalizeH="0" baseline="0" noProof="0" dirty="0">
              <a:ln>
                <a:noFill/>
              </a:ln>
              <a:solidFill>
                <a:schemeClr val="bg2">
                  <a:shade val="50000"/>
                  <a:satMod val="200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endParaRPr lang="en-US" dirty="0"/>
          </a:p>
        </p:txBody>
      </p:sp>
      <p:sp>
        <p:nvSpPr>
          <p:cNvPr id="10" name="Title 4"/>
          <p:cNvSpPr txBox="1">
            <a:spLocks/>
          </p:cNvSpPr>
          <p:nvPr/>
        </p:nvSpPr>
        <p:spPr>
          <a:xfrm>
            <a:off x="172296" y="152400"/>
            <a:ext cx="5885688" cy="1143000"/>
          </a:xfrm>
          <a:prstGeom prst="rect">
            <a:avLst/>
          </a:prstGeom>
        </p:spPr>
        <p:txBody>
          <a:bodyPr anchor="t">
            <a:noAutofit/>
          </a:bodyPr>
          <a:lstStyle/>
          <a:p>
            <a:pPr lvl="0">
              <a:spcBef>
                <a:spcPct val="0"/>
              </a:spcBef>
            </a:pPr>
            <a:r>
              <a:rPr lang="en-US" sz="3200" b="1" dirty="0" smtClean="0">
                <a:solidFill>
                  <a:schemeClr val="tx2"/>
                </a:solidFill>
              </a:rPr>
              <a:t>Disaster </a:t>
            </a:r>
            <a:br>
              <a:rPr lang="en-US" sz="3200" b="1" dirty="0" smtClean="0">
                <a:solidFill>
                  <a:schemeClr val="tx2"/>
                </a:solidFill>
              </a:rPr>
            </a:br>
            <a:r>
              <a:rPr lang="en-US" sz="3200" b="1" dirty="0" smtClean="0">
                <a:solidFill>
                  <a:schemeClr val="tx2"/>
                </a:solidFill>
              </a:rPr>
              <a:t>Planning</a:t>
            </a:r>
            <a:endParaRPr kumimoji="0" lang="en-US" sz="32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93520" y="152400"/>
            <a:ext cx="7498080" cy="1143000"/>
          </a:xfrm>
        </p:spPr>
        <p:txBody>
          <a:bodyPr anchor="t">
            <a:normAutofit/>
          </a:bodyPr>
          <a:lstStyle/>
          <a:p>
            <a:pPr algn="r"/>
            <a:r>
              <a:rPr lang="en-US" sz="3900" dirty="0" smtClean="0"/>
              <a:t>Emergency Volunteers</a:t>
            </a:r>
            <a:endParaRPr lang="en-US" sz="3900" dirty="0"/>
          </a:p>
        </p:txBody>
      </p:sp>
      <p:sp>
        <p:nvSpPr>
          <p:cNvPr id="6" name="Content Placeholder 5"/>
          <p:cNvSpPr>
            <a:spLocks noGrp="1"/>
          </p:cNvSpPr>
          <p:nvPr>
            <p:ph idx="1"/>
          </p:nvPr>
        </p:nvSpPr>
        <p:spPr>
          <a:xfrm>
            <a:off x="304800" y="1447800"/>
            <a:ext cx="8628888" cy="4800600"/>
          </a:xfrm>
        </p:spPr>
        <p:txBody>
          <a:bodyPr>
            <a:normAutofit fontScale="70000" lnSpcReduction="20000"/>
          </a:bodyPr>
          <a:lstStyle/>
          <a:p>
            <a:pPr marL="0">
              <a:buNone/>
            </a:pPr>
            <a:r>
              <a:rPr lang="en-US" dirty="0" smtClean="0"/>
              <a:t>Individuals who volunteer their services to a public agency in an emergency relief capacity are not considered employees due compensation under the FLSA if they:  </a:t>
            </a:r>
          </a:p>
          <a:p>
            <a:endParaRPr lang="en-US" dirty="0" smtClean="0"/>
          </a:p>
          <a:p>
            <a:r>
              <a:rPr lang="en-US" dirty="0" smtClean="0"/>
              <a:t>Perform such services for civic, charitable or humanitarian reasons without promise, expectation, or receipt of compensation. The volunteer performing such service may, however, be paid expenses, reasonable benefits or a nominal fee to perform such services; and, </a:t>
            </a:r>
          </a:p>
          <a:p>
            <a:endParaRPr lang="en-US" dirty="0" smtClean="0"/>
          </a:p>
          <a:p>
            <a:r>
              <a:rPr lang="en-US" dirty="0" smtClean="0"/>
              <a:t>Offer their services freely and without coercion, direct or implied; and, </a:t>
            </a:r>
          </a:p>
          <a:p>
            <a:endParaRPr lang="en-US" dirty="0" smtClean="0"/>
          </a:p>
          <a:p>
            <a:r>
              <a:rPr lang="en-US" dirty="0" smtClean="0"/>
              <a:t>Are not otherwise employed by the same public agency to perform the same services as those for which they propose to volunteer. </a:t>
            </a:r>
          </a:p>
          <a:p>
            <a:endParaRPr lang="en-US" dirty="0"/>
          </a:p>
        </p:txBody>
      </p:sp>
      <p:sp>
        <p:nvSpPr>
          <p:cNvPr id="7"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p:cTn id="1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17" dur="5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p:cTn id="2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6" end="6"/>
                                            </p:txEl>
                                          </p:spTgt>
                                        </p:tgtEl>
                                        <p:attrNameLst>
                                          <p:attrName>ppt_h</p:attrName>
                                        </p:attrNameLst>
                                      </p:cBhvr>
                                      <p:tavLst>
                                        <p:tav tm="0">
                                          <p:val>
                                            <p:fltVal val="0"/>
                                          </p:val>
                                        </p:tav>
                                        <p:tav tm="100000">
                                          <p:val>
                                            <p:strVal val="#ppt_h"/>
                                          </p:val>
                                        </p:tav>
                                      </p:tavLst>
                                    </p:anim>
                                    <p:anim calcmode="lin" valueType="num">
                                      <p:cBhvr>
                                        <p:cTn id="25" dur="5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152400"/>
            <a:ext cx="7498080" cy="1143000"/>
          </a:xfrm>
        </p:spPr>
        <p:txBody>
          <a:bodyPr anchor="t">
            <a:normAutofit/>
          </a:bodyPr>
          <a:lstStyle/>
          <a:p>
            <a:pPr algn="r"/>
            <a:r>
              <a:rPr lang="en-US" sz="3900" dirty="0" smtClean="0"/>
              <a:t>Emergency Volunteers</a:t>
            </a:r>
            <a:endParaRPr lang="en-US" sz="3900" dirty="0"/>
          </a:p>
        </p:txBody>
      </p:sp>
      <p:sp>
        <p:nvSpPr>
          <p:cNvPr id="6" name="Content Placeholder 5"/>
          <p:cNvSpPr>
            <a:spLocks noGrp="1"/>
          </p:cNvSpPr>
          <p:nvPr>
            <p:ph idx="1"/>
          </p:nvPr>
        </p:nvSpPr>
        <p:spPr>
          <a:xfrm>
            <a:off x="228600" y="1447800"/>
            <a:ext cx="8705088" cy="4800600"/>
          </a:xfrm>
        </p:spPr>
        <p:txBody>
          <a:bodyPr>
            <a:normAutofit/>
          </a:bodyPr>
          <a:lstStyle/>
          <a:p>
            <a:r>
              <a:rPr lang="en-US" sz="2500" dirty="0" smtClean="0"/>
              <a:t>Employers should generally be cautious about having employees "volunteer" to assist the employer during an emergency, if those duties benefit the company and are duties regularly performed by employees.</a:t>
            </a:r>
            <a:endParaRPr lang="en-US" sz="2500" dirty="0"/>
          </a:p>
        </p:txBody>
      </p:sp>
      <p:sp>
        <p:nvSpPr>
          <p:cNvPr id="7"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600" b="1" cap="all" dirty="0" smtClean="0">
                <a:solidFill>
                  <a:schemeClr val="tx2">
                    <a:satMod val="130000"/>
                  </a:schemeClr>
                </a:solidFill>
                <a:latin typeface="+mj-lt"/>
                <a:ea typeface="+mj-ea"/>
                <a:cs typeface="+mj-cs"/>
              </a:rPr>
              <a:t>FLSA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pic>
        <p:nvPicPr>
          <p:cNvPr id="4099" name="Picture 3" descr="C:\Users\epalinski\AppData\Local\Microsoft\Windows\Temporary Internet Files\Content.IE5\F1VAC7NE\MP900411828[1].jpg"/>
          <p:cNvPicPr>
            <a:picLocks noChangeAspect="1" noChangeArrowheads="1"/>
          </p:cNvPicPr>
          <p:nvPr/>
        </p:nvPicPr>
        <p:blipFill>
          <a:blip r:embed="rId3" cstate="print"/>
          <a:srcRect/>
          <a:stretch>
            <a:fillRect/>
          </a:stretch>
        </p:blipFill>
        <p:spPr bwMode="auto">
          <a:xfrm>
            <a:off x="2667000" y="3276600"/>
            <a:ext cx="3759845" cy="3200400"/>
          </a:xfrm>
          <a:prstGeom prst="rect">
            <a:avLst/>
          </a:prstGeom>
          <a:noFill/>
        </p:spPr>
      </p:pic>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822960" y="274638"/>
            <a:ext cx="7498080" cy="1143000"/>
          </a:xfrm>
        </p:spPr>
        <p:txBody>
          <a:bodyPr/>
          <a:lstStyle/>
          <a:p>
            <a:r>
              <a:rPr lang="en-US" dirty="0" smtClean="0"/>
              <a:t>Temporary Employees </a:t>
            </a:r>
            <a:endParaRPr lang="en-US" dirty="0"/>
          </a:p>
        </p:txBody>
      </p:sp>
      <p:sp>
        <p:nvSpPr>
          <p:cNvPr id="6" name="Content Placeholder 5"/>
          <p:cNvSpPr>
            <a:spLocks noGrp="1"/>
          </p:cNvSpPr>
          <p:nvPr>
            <p:ph idx="1"/>
          </p:nvPr>
        </p:nvSpPr>
        <p:spPr>
          <a:xfrm>
            <a:off x="304800" y="1447800"/>
            <a:ext cx="6172200" cy="4800600"/>
          </a:xfrm>
        </p:spPr>
        <p:txBody>
          <a:bodyPr/>
          <a:lstStyle/>
          <a:p>
            <a:r>
              <a:rPr lang="en-US" sz="2500" dirty="0" smtClean="0"/>
              <a:t>Employment at will – there cannot be a designated term</a:t>
            </a:r>
          </a:p>
          <a:p>
            <a:endParaRPr lang="en-US" sz="2500" dirty="0" smtClean="0"/>
          </a:p>
          <a:p>
            <a:r>
              <a:rPr lang="en-US" sz="2500" dirty="0" smtClean="0"/>
              <a:t>Temporary employees – must have an end date to make them temporary.</a:t>
            </a:r>
          </a:p>
          <a:p>
            <a:pPr>
              <a:buNone/>
            </a:pPr>
            <a:r>
              <a:rPr lang="en-US" sz="2500" dirty="0" smtClean="0"/>
              <a:t>  </a:t>
            </a:r>
          </a:p>
          <a:p>
            <a:r>
              <a:rPr lang="en-US" sz="2500" dirty="0" smtClean="0"/>
              <a:t>Must confirm they are aware they can be terminated at will before the end of the temporary period. </a:t>
            </a:r>
          </a:p>
          <a:p>
            <a:endParaRPr lang="en-US" dirty="0"/>
          </a:p>
        </p:txBody>
      </p:sp>
      <p:pic>
        <p:nvPicPr>
          <p:cNvPr id="5130" name="Picture 10" descr="C:\Users\epalinski\AppData\Local\Microsoft\Windows\Temporary Internet Files\Content.IE5\XG9ZEO51\MP900341414[1].jpg"/>
          <p:cNvPicPr>
            <a:picLocks noChangeAspect="1" noChangeArrowheads="1"/>
          </p:cNvPicPr>
          <p:nvPr/>
        </p:nvPicPr>
        <p:blipFill>
          <a:blip r:embed="rId3" cstate="print"/>
          <a:srcRect/>
          <a:stretch>
            <a:fillRect/>
          </a:stretch>
        </p:blipFill>
        <p:spPr bwMode="auto">
          <a:xfrm>
            <a:off x="6915404" y="1600200"/>
            <a:ext cx="2228596" cy="3124200"/>
          </a:xfrm>
          <a:prstGeom prst="rect">
            <a:avLst/>
          </a:prstGeom>
          <a:noFill/>
        </p:spPr>
      </p:pic>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Scale>
                                      <p:cBhvr>
                                        <p:cTn id="14"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xEl>
                                              <p:pRg st="2" end="2"/>
                                            </p:txEl>
                                          </p:spTgt>
                                        </p:tgtEl>
                                        <p:attrNameLst>
                                          <p:attrName>ppt_x</p:attrName>
                                          <p:attrName>ppt_y</p:attrName>
                                        </p:attrNameLst>
                                      </p:cBhvr>
                                    </p:animMotion>
                                    <p:animEffect transition="in" filter="fade">
                                      <p:cBhvr>
                                        <p:cTn id="16" dur="1000"/>
                                        <p:tgtEl>
                                          <p:spTgt spid="6">
                                            <p:txEl>
                                              <p:pRg st="2" end="2"/>
                                            </p:txEl>
                                          </p:spTgt>
                                        </p:tgtEl>
                                      </p:cBhvr>
                                    </p:animEffect>
                                  </p:childTnLst>
                                </p:cTn>
                              </p:par>
                              <p:par>
                                <p:cTn id="17" presetID="5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Scale>
                                      <p:cBhvr>
                                        <p:cTn id="19" dur="1000" decel="50000" fill="hold">
                                          <p:stCondLst>
                                            <p:cond delay="0"/>
                                          </p:stCondLst>
                                        </p:cTn>
                                        <p:tgtEl>
                                          <p:spTgt spid="6">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xEl>
                                              <p:pRg st="3" end="3"/>
                                            </p:txEl>
                                          </p:spTgt>
                                        </p:tgtEl>
                                        <p:attrNameLst>
                                          <p:attrName>ppt_x</p:attrName>
                                          <p:attrName>ppt_y</p:attrName>
                                        </p:attrNameLst>
                                      </p:cBhvr>
                                    </p:animMotion>
                                    <p:animEffect transition="in" filter="fade">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Scale>
                                      <p:cBhvr>
                                        <p:cTn id="26" dur="1000" decel="50000" fill="hold">
                                          <p:stCondLst>
                                            <p:cond delay="0"/>
                                          </p:stCondLst>
                                        </p:cTn>
                                        <p:tgtEl>
                                          <p:spTgt spid="6">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xEl>
                                              <p:pRg st="4" end="4"/>
                                            </p:txEl>
                                          </p:spTgt>
                                        </p:tgtEl>
                                        <p:attrNameLst>
                                          <p:attrName>ppt_x</p:attrName>
                                          <p:attrName>ppt_y</p:attrName>
                                        </p:attrNameLst>
                                      </p:cBhvr>
                                    </p:animMotion>
                                    <p:animEffect transition="in" filter="fade">
                                      <p:cBhvr>
                                        <p:cTn id="28"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493520" y="152400"/>
            <a:ext cx="7498080" cy="1143000"/>
          </a:xfrm>
        </p:spPr>
        <p:txBody>
          <a:bodyPr anchor="t">
            <a:noAutofit/>
          </a:bodyPr>
          <a:lstStyle/>
          <a:p>
            <a:pPr algn="r"/>
            <a:r>
              <a:rPr lang="en-US" sz="3600" dirty="0" smtClean="0"/>
              <a:t>Uniformed Services Employment </a:t>
            </a:r>
            <a:br>
              <a:rPr lang="en-US" sz="3600" dirty="0" smtClean="0"/>
            </a:br>
            <a:r>
              <a:rPr lang="en-US" sz="3600" dirty="0" smtClean="0"/>
              <a:t>and Reemployment Rights Act</a:t>
            </a:r>
            <a:endParaRPr lang="en-US" sz="3600" dirty="0"/>
          </a:p>
        </p:txBody>
      </p:sp>
      <p:sp>
        <p:nvSpPr>
          <p:cNvPr id="3" name="Content Placeholder 2"/>
          <p:cNvSpPr>
            <a:spLocks noGrp="1"/>
          </p:cNvSpPr>
          <p:nvPr>
            <p:ph idx="1"/>
          </p:nvPr>
        </p:nvSpPr>
        <p:spPr>
          <a:xfrm>
            <a:off x="304800" y="1524000"/>
            <a:ext cx="8628888" cy="4953000"/>
          </a:xfrm>
        </p:spPr>
        <p:txBody>
          <a:bodyPr>
            <a:normAutofit/>
          </a:bodyPr>
          <a:lstStyle/>
          <a:p>
            <a:r>
              <a:rPr lang="en-US" sz="2500" dirty="0" smtClean="0"/>
              <a:t>Employees may be part of an emergency services organization (such as the National Guard or a Reserve unit). USERRA prohibits discharging, denying initial employment, denying promotion or denying any benefit of employment because of a person's membership, performance of service or obligation to perform service in uniformed service.</a:t>
            </a:r>
          </a:p>
          <a:p>
            <a:endParaRPr lang="en-US" dirty="0"/>
          </a:p>
        </p:txBody>
      </p:sp>
      <p:sp>
        <p:nvSpPr>
          <p:cNvPr id="5" name="Title 1"/>
          <p:cNvSpPr txBox="1">
            <a:spLocks/>
          </p:cNvSpPr>
          <p:nvPr/>
        </p:nvSpPr>
        <p:spPr>
          <a:xfrm>
            <a:off x="152400" y="152400"/>
            <a:ext cx="22860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200" b="1" cap="all" dirty="0" smtClean="0">
                <a:solidFill>
                  <a:schemeClr val="tx2">
                    <a:satMod val="130000"/>
                  </a:schemeClr>
                </a:solidFill>
                <a:latin typeface="+mj-lt"/>
                <a:ea typeface="+mj-ea"/>
                <a:cs typeface="+mj-cs"/>
              </a:rPr>
              <a:t>USERRA</a:t>
            </a:r>
            <a:endParaRPr kumimoji="0" lang="en-US" sz="32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pic>
        <p:nvPicPr>
          <p:cNvPr id="6146" name="Picture 2" descr="C:\Users\epalinski\AppData\Local\Microsoft\Windows\Temporary Internet Files\Content.IE5\IZ7CLWIN\MC900432497[1].wmf"/>
          <p:cNvPicPr>
            <a:picLocks noChangeAspect="1" noChangeArrowheads="1"/>
          </p:cNvPicPr>
          <p:nvPr/>
        </p:nvPicPr>
        <p:blipFill>
          <a:blip r:embed="rId3" cstate="print"/>
          <a:srcRect/>
          <a:stretch>
            <a:fillRect/>
          </a:stretch>
        </p:blipFill>
        <p:spPr bwMode="auto">
          <a:xfrm>
            <a:off x="6248400" y="4267200"/>
            <a:ext cx="1981200" cy="1866900"/>
          </a:xfrm>
          <a:prstGeom prst="rect">
            <a:avLst/>
          </a:prstGeom>
          <a:noFill/>
        </p:spPr>
      </p:pic>
      <p:sp>
        <p:nvSpPr>
          <p:cNvPr id="7" name="Footer Placeholder 6"/>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552688" cy="2819400"/>
          </a:xfrm>
        </p:spPr>
        <p:txBody>
          <a:bodyPr>
            <a:normAutofit fontScale="92500"/>
          </a:bodyPr>
          <a:lstStyle/>
          <a:p>
            <a:r>
              <a:rPr lang="en-US" sz="2700" dirty="0" smtClean="0"/>
              <a:t>While USERRA does require advance notice of military service, there is no time limit within which notice must be given; notice must simply be "timely." In the event of a hurricane or other natural disaster, there will be short notice. The notice may be written or oral and it may be provided by the employee or an appropriate officer of the military branch in which the employee is providing uniformed service.</a:t>
            </a:r>
          </a:p>
          <a:p>
            <a:endParaRPr lang="en-US" dirty="0" smtClean="0"/>
          </a:p>
        </p:txBody>
      </p:sp>
      <p:sp>
        <p:nvSpPr>
          <p:cNvPr id="8" name="Title 5"/>
          <p:cNvSpPr>
            <a:spLocks noGrp="1"/>
          </p:cNvSpPr>
          <p:nvPr>
            <p:ph type="title"/>
          </p:nvPr>
        </p:nvSpPr>
        <p:spPr>
          <a:xfrm>
            <a:off x="1493520" y="152400"/>
            <a:ext cx="7498080" cy="1143000"/>
          </a:xfrm>
        </p:spPr>
        <p:txBody>
          <a:bodyPr anchor="t">
            <a:noAutofit/>
          </a:bodyPr>
          <a:lstStyle/>
          <a:p>
            <a:pPr algn="r"/>
            <a:r>
              <a:rPr lang="en-US" sz="3600" dirty="0" smtClean="0"/>
              <a:t>Uniformed Services Employment </a:t>
            </a:r>
            <a:br>
              <a:rPr lang="en-US" sz="3600" dirty="0" smtClean="0"/>
            </a:br>
            <a:r>
              <a:rPr lang="en-US" sz="3600" dirty="0" smtClean="0"/>
              <a:t>and Reemployment Rights Act</a:t>
            </a:r>
            <a:endParaRPr lang="en-US" sz="3600" dirty="0"/>
          </a:p>
        </p:txBody>
      </p:sp>
      <p:sp>
        <p:nvSpPr>
          <p:cNvPr id="9" name="Title 1"/>
          <p:cNvSpPr txBox="1">
            <a:spLocks/>
          </p:cNvSpPr>
          <p:nvPr/>
        </p:nvSpPr>
        <p:spPr>
          <a:xfrm>
            <a:off x="152400" y="152400"/>
            <a:ext cx="22860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lang="en-US" sz="3200" b="1" cap="all" dirty="0" smtClean="0">
                <a:solidFill>
                  <a:schemeClr val="tx2">
                    <a:satMod val="130000"/>
                  </a:schemeClr>
                </a:solidFill>
                <a:latin typeface="+mj-lt"/>
                <a:ea typeface="+mj-ea"/>
                <a:cs typeface="+mj-cs"/>
              </a:rPr>
              <a:t>USERRA</a:t>
            </a:r>
            <a:endParaRPr kumimoji="0" lang="en-US" sz="32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pic>
        <p:nvPicPr>
          <p:cNvPr id="1035" name="Picture 11" descr="C:\Users\epalinski\AppData\Local\Microsoft\Windows\Temporary Internet Files\Content.IE5\F1VAC7NE\MP900422428[1].jpg"/>
          <p:cNvPicPr>
            <a:picLocks noChangeAspect="1" noChangeArrowheads="1"/>
          </p:cNvPicPr>
          <p:nvPr/>
        </p:nvPicPr>
        <p:blipFill>
          <a:blip r:embed="rId3" cstate="print"/>
          <a:srcRect/>
          <a:stretch>
            <a:fillRect/>
          </a:stretch>
        </p:blipFill>
        <p:spPr bwMode="auto">
          <a:xfrm>
            <a:off x="4191000" y="4267200"/>
            <a:ext cx="4267200" cy="2442567"/>
          </a:xfrm>
          <a:prstGeom prst="rect">
            <a:avLst/>
          </a:prstGeom>
          <a:noFill/>
        </p:spPr>
      </p:pic>
      <p:sp>
        <p:nvSpPr>
          <p:cNvPr id="7" name="Footer Placeholder 6"/>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274638"/>
            <a:ext cx="7498080" cy="1143000"/>
          </a:xfrm>
        </p:spPr>
        <p:txBody>
          <a:bodyPr>
            <a:normAutofit/>
          </a:bodyPr>
          <a:lstStyle/>
          <a:p>
            <a:r>
              <a:rPr lang="en-US" sz="3900" dirty="0" smtClean="0"/>
              <a:t>Public Safety Personnel</a:t>
            </a:r>
            <a:endParaRPr lang="en-US" sz="3900" dirty="0"/>
          </a:p>
        </p:txBody>
      </p:sp>
      <p:sp>
        <p:nvSpPr>
          <p:cNvPr id="6" name="Content Placeholder 5"/>
          <p:cNvSpPr>
            <a:spLocks noGrp="1"/>
          </p:cNvSpPr>
          <p:nvPr>
            <p:ph idx="1"/>
          </p:nvPr>
        </p:nvSpPr>
        <p:spPr/>
        <p:txBody>
          <a:bodyPr>
            <a:normAutofit fontScale="92500" lnSpcReduction="10000"/>
          </a:bodyPr>
          <a:lstStyle/>
          <a:p>
            <a:r>
              <a:rPr lang="en-US" sz="2500" dirty="0" smtClean="0"/>
              <a:t>We did not discuss Public Safety personnel today including police, fire and other public safety personnel and first responders</a:t>
            </a:r>
          </a:p>
          <a:p>
            <a:pPr>
              <a:buNone/>
            </a:pPr>
            <a:endParaRPr lang="en-US" sz="2500" dirty="0" smtClean="0"/>
          </a:p>
          <a:p>
            <a:r>
              <a:rPr lang="en-US" sz="2500" dirty="0" smtClean="0"/>
              <a:t>Many are covered by collective bargaining agreements and /or civil service agreements that detail report to work requirements</a:t>
            </a:r>
          </a:p>
          <a:p>
            <a:endParaRPr lang="en-US" sz="2500" dirty="0" smtClean="0"/>
          </a:p>
          <a:p>
            <a:r>
              <a:rPr lang="en-US" sz="2500" dirty="0" smtClean="0"/>
              <a:t>FLSA has different rules that apply to emergency responders.  We discussed some of those.</a:t>
            </a:r>
          </a:p>
          <a:p>
            <a:pPr>
              <a:buNone/>
            </a:pPr>
            <a:r>
              <a:rPr lang="en-US" sz="2500" dirty="0" smtClean="0"/>
              <a:t>  </a:t>
            </a:r>
          </a:p>
          <a:p>
            <a:r>
              <a:rPr lang="en-US" sz="2500" dirty="0" smtClean="0"/>
              <a:t>FMLA and ADA is generally the same with some exceptions. </a:t>
            </a:r>
            <a:endParaRPr lang="en-US" sz="2500" dirty="0"/>
          </a:p>
        </p:txBody>
      </p:sp>
      <p:pic>
        <p:nvPicPr>
          <p:cNvPr id="1026" name="Picture 2" descr="C:\Users\epalinski\AppData\Local\Microsoft\Windows\Temporary Internet Files\Content.IE5\61SK27UQ\MC900280853[1].wmf"/>
          <p:cNvPicPr>
            <a:picLocks noChangeAspect="1" noChangeArrowheads="1"/>
          </p:cNvPicPr>
          <p:nvPr/>
        </p:nvPicPr>
        <p:blipFill>
          <a:blip r:embed="rId3" cstate="print"/>
          <a:srcRect/>
          <a:stretch>
            <a:fillRect/>
          </a:stretch>
        </p:blipFill>
        <p:spPr bwMode="auto">
          <a:xfrm>
            <a:off x="0" y="2133600"/>
            <a:ext cx="1419597" cy="1988745"/>
          </a:xfrm>
          <a:prstGeom prst="rect">
            <a:avLst/>
          </a:prstGeom>
          <a:noFill/>
        </p:spPr>
      </p:pic>
      <p:sp>
        <p:nvSpPr>
          <p:cNvPr id="7" name="Footer Placeholder 6"/>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822960" y="274638"/>
            <a:ext cx="7498080" cy="1143000"/>
          </a:xfrm>
        </p:spPr>
        <p:txBody>
          <a:bodyPr>
            <a:normAutofit fontScale="90000"/>
          </a:bodyPr>
          <a:lstStyle/>
          <a:p>
            <a:r>
              <a:rPr lang="en-US" dirty="0" smtClean="0"/>
              <a:t>Employer Concerns After an Emergency Situation</a:t>
            </a:r>
            <a:endParaRPr lang="en-US" dirty="0"/>
          </a:p>
        </p:txBody>
      </p:sp>
      <p:sp>
        <p:nvSpPr>
          <p:cNvPr id="7" name="Content Placeholder 6"/>
          <p:cNvSpPr>
            <a:spLocks noGrp="1"/>
          </p:cNvSpPr>
          <p:nvPr>
            <p:ph idx="1"/>
          </p:nvPr>
        </p:nvSpPr>
        <p:spPr>
          <a:xfrm>
            <a:off x="228600" y="1676400"/>
            <a:ext cx="8705088" cy="4953000"/>
          </a:xfrm>
        </p:spPr>
        <p:txBody>
          <a:bodyPr>
            <a:normAutofit fontScale="62500" lnSpcReduction="20000"/>
          </a:bodyPr>
          <a:lstStyle/>
          <a:p>
            <a:r>
              <a:rPr lang="en-US" dirty="0" smtClean="0"/>
              <a:t>Disaster Planning – Employee Policies </a:t>
            </a:r>
          </a:p>
          <a:p>
            <a:pPr>
              <a:buNone/>
            </a:pPr>
            <a:endParaRPr lang="en-US" dirty="0" smtClean="0"/>
          </a:p>
          <a:p>
            <a:r>
              <a:rPr lang="en-US" dirty="0" smtClean="0"/>
              <a:t>FMLA or ADA leave that may be required and overlap</a:t>
            </a:r>
          </a:p>
          <a:p>
            <a:pPr>
              <a:buNone/>
            </a:pPr>
            <a:endParaRPr lang="en-US" dirty="0" smtClean="0"/>
          </a:p>
          <a:p>
            <a:r>
              <a:rPr lang="en-US" dirty="0" smtClean="0"/>
              <a:t>FLSA Act – </a:t>
            </a:r>
          </a:p>
          <a:p>
            <a:pPr lvl="1"/>
            <a:r>
              <a:rPr lang="en-US" dirty="0" smtClean="0"/>
              <a:t>offices closed/ unable to travel to work</a:t>
            </a:r>
          </a:p>
          <a:p>
            <a:pPr lvl="1"/>
            <a:r>
              <a:rPr lang="en-US" dirty="0" smtClean="0"/>
              <a:t>Overtime versus comp time / public safety personnel</a:t>
            </a:r>
          </a:p>
          <a:p>
            <a:pPr lvl="1"/>
            <a:r>
              <a:rPr lang="en-US" dirty="0" smtClean="0"/>
              <a:t>Volunteers</a:t>
            </a:r>
          </a:p>
          <a:p>
            <a:pPr lvl="1">
              <a:buNone/>
            </a:pPr>
            <a:endParaRPr lang="en-US" dirty="0" smtClean="0"/>
          </a:p>
          <a:p>
            <a:r>
              <a:rPr lang="en-US" dirty="0" smtClean="0"/>
              <a:t>Hiring Temporary Employees without waiving employment at will doctrine</a:t>
            </a:r>
          </a:p>
          <a:p>
            <a:pPr>
              <a:buNone/>
            </a:pPr>
            <a:r>
              <a:rPr lang="en-US" dirty="0" smtClean="0"/>
              <a:t> </a:t>
            </a:r>
          </a:p>
          <a:p>
            <a:r>
              <a:rPr lang="en-US" dirty="0" smtClean="0"/>
              <a:t>USERRA</a:t>
            </a:r>
          </a:p>
          <a:p>
            <a:pPr>
              <a:buNone/>
            </a:pPr>
            <a:endParaRPr lang="en-US" dirty="0" smtClean="0"/>
          </a:p>
          <a:p>
            <a:r>
              <a:rPr lang="en-US" dirty="0" smtClean="0"/>
              <a:t>Public Safety Personnel </a:t>
            </a:r>
          </a:p>
          <a:p>
            <a:endParaRPr lang="en-US" dirty="0"/>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extLst>
      <p:ext uri="{BB962C8B-B14F-4D97-AF65-F5344CB8AC3E}">
        <p14:creationId xmlns:p14="http://schemas.microsoft.com/office/powerpoint/2010/main" xmlns="" val="818904024"/>
      </p:ext>
    </p:extLst>
  </p:cSld>
  <p:clrMapOvr>
    <a:masterClrMapping/>
  </p:clrMapOvr>
  <p:transition spd="slow">
    <p:split orient="ver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822960" y="274320"/>
            <a:ext cx="7498080" cy="1143000"/>
          </a:xfrm>
        </p:spPr>
        <p:txBody>
          <a:bodyPr>
            <a:normAutofit fontScale="90000"/>
          </a:bodyPr>
          <a:lstStyle/>
          <a:p>
            <a:r>
              <a:rPr lang="en-US" dirty="0" smtClean="0"/>
              <a:t>Employer Concerns After an Emergency Situation</a:t>
            </a:r>
            <a:endParaRPr lang="en-US" dirty="0"/>
          </a:p>
        </p:txBody>
      </p:sp>
      <p:sp>
        <p:nvSpPr>
          <p:cNvPr id="9" name="Subtitle 8"/>
          <p:cNvSpPr>
            <a:spLocks noGrp="1"/>
          </p:cNvSpPr>
          <p:nvPr>
            <p:ph type="subTitle" idx="4294967295"/>
          </p:nvPr>
        </p:nvSpPr>
        <p:spPr>
          <a:xfrm>
            <a:off x="152400" y="2362200"/>
            <a:ext cx="8123239" cy="4038600"/>
          </a:xfrm>
        </p:spPr>
        <p:txBody>
          <a:bodyPr>
            <a:normAutofit fontScale="70000" lnSpcReduction="20000"/>
          </a:bodyPr>
          <a:lstStyle/>
          <a:p>
            <a:pPr>
              <a:buNone/>
            </a:pPr>
            <a:r>
              <a:rPr lang="en-US" dirty="0" smtClean="0"/>
              <a:t>Presented by:</a:t>
            </a:r>
          </a:p>
          <a:p>
            <a:pPr>
              <a:buNone/>
            </a:pPr>
            <a:r>
              <a:rPr lang="en-US" dirty="0" smtClean="0"/>
              <a:t>Vanessa A. Gonzalez</a:t>
            </a:r>
          </a:p>
          <a:p>
            <a:pPr>
              <a:buNone/>
            </a:pPr>
            <a:r>
              <a:rPr lang="en-US" dirty="0" smtClean="0"/>
              <a:t>Board Certified Labor &amp; Employment Law</a:t>
            </a:r>
          </a:p>
          <a:p>
            <a:pPr>
              <a:buNone/>
            </a:pPr>
            <a:endParaRPr lang="en-US" dirty="0" smtClean="0"/>
          </a:p>
          <a:p>
            <a:pPr>
              <a:buNone/>
            </a:pPr>
            <a:r>
              <a:rPr lang="en-US" dirty="0" smtClean="0"/>
              <a:t>Bickerstaff Heath Delgado Acosta, LLP</a:t>
            </a:r>
          </a:p>
          <a:p>
            <a:pPr>
              <a:buNone/>
            </a:pPr>
            <a:r>
              <a:rPr lang="en-US" dirty="0" smtClean="0"/>
              <a:t>3711 South </a:t>
            </a:r>
            <a:r>
              <a:rPr lang="en-US" dirty="0" err="1" smtClean="0"/>
              <a:t>Mopac</a:t>
            </a:r>
            <a:r>
              <a:rPr lang="en-US" dirty="0" smtClean="0"/>
              <a:t> Expressway</a:t>
            </a:r>
          </a:p>
          <a:p>
            <a:pPr>
              <a:buNone/>
            </a:pPr>
            <a:r>
              <a:rPr lang="en-US" dirty="0" smtClean="0"/>
              <a:t>Building One, Suite 300</a:t>
            </a:r>
          </a:p>
          <a:p>
            <a:pPr>
              <a:buNone/>
            </a:pPr>
            <a:r>
              <a:rPr lang="en-US" dirty="0" smtClean="0"/>
              <a:t>Austin, Texas  78746</a:t>
            </a:r>
          </a:p>
          <a:p>
            <a:pPr>
              <a:buNone/>
            </a:pPr>
            <a:r>
              <a:rPr lang="en-US" dirty="0" smtClean="0"/>
              <a:t>512.472.8021 • 512.320.5638</a:t>
            </a:r>
          </a:p>
          <a:p>
            <a:pPr>
              <a:buNone/>
            </a:pPr>
            <a:endParaRPr lang="en-US" dirty="0" smtClean="0"/>
          </a:p>
          <a:p>
            <a:pPr>
              <a:buNone/>
            </a:pPr>
            <a:r>
              <a:rPr lang="en-US" sz="2200" dirty="0" smtClean="0"/>
              <a:t>vgonzalez@bickerstaff.com</a:t>
            </a:r>
            <a:endParaRPr lang="en-US" sz="2200" dirty="0"/>
          </a:p>
        </p:txBody>
      </p:sp>
      <p:pic>
        <p:nvPicPr>
          <p:cNvPr id="1032" name="Picture 8" descr="V:\Eric GIS and Working Files\BHDA logo 3.png"/>
          <p:cNvPicPr>
            <a:picLocks noChangeAspect="1" noChangeArrowheads="1"/>
          </p:cNvPicPr>
          <p:nvPr/>
        </p:nvPicPr>
        <p:blipFill>
          <a:blip r:embed="rId3" cstate="print"/>
          <a:srcRect/>
          <a:stretch>
            <a:fillRect/>
          </a:stretch>
        </p:blipFill>
        <p:spPr bwMode="auto">
          <a:xfrm>
            <a:off x="5638800" y="1828800"/>
            <a:ext cx="3226279" cy="4191000"/>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828800"/>
            <a:ext cx="8705088" cy="4800600"/>
          </a:xfrm>
        </p:spPr>
        <p:txBody>
          <a:bodyPr>
            <a:noAutofit/>
          </a:bodyPr>
          <a:lstStyle/>
          <a:p>
            <a:r>
              <a:rPr lang="en-US" sz="2000" dirty="0" smtClean="0"/>
              <a:t>Employees unable to report to work without endangering their personal safety</a:t>
            </a:r>
          </a:p>
          <a:p>
            <a:pPr lvl="1"/>
            <a:r>
              <a:rPr lang="en-US" sz="1600" dirty="0" smtClean="0"/>
              <a:t>required to follow standard procedures for reporting absences/ tardy</a:t>
            </a:r>
          </a:p>
          <a:p>
            <a:pPr lvl="1"/>
            <a:r>
              <a:rPr lang="en-US" sz="1600" dirty="0" smtClean="0"/>
              <a:t>may be required to charge missed time to vacation, comp time or leave without pay.  </a:t>
            </a:r>
          </a:p>
          <a:p>
            <a:endParaRPr lang="en-US" sz="2000" dirty="0" smtClean="0"/>
          </a:p>
          <a:p>
            <a:r>
              <a:rPr lang="en-US" sz="2000" dirty="0" smtClean="0"/>
              <a:t>If city offices closed during an emergency, no leave required as long as notified by the city of offices closed.</a:t>
            </a:r>
          </a:p>
          <a:p>
            <a:endParaRPr lang="en-US" sz="2000" dirty="0" smtClean="0"/>
          </a:p>
          <a:p>
            <a:r>
              <a:rPr lang="en-US" sz="2000" dirty="0" smtClean="0"/>
              <a:t>Consider designating employees who do not have report to work when offices are closed and those that do (emergency responders) or detailing when emergency responders come in and when other employees (non-essential) come in. </a:t>
            </a:r>
            <a:endParaRPr lang="en-US" sz="2000" dirty="0"/>
          </a:p>
        </p:txBody>
      </p:sp>
      <p:sp>
        <p:nvSpPr>
          <p:cNvPr id="10" name="Title 4"/>
          <p:cNvSpPr>
            <a:spLocks noGrp="1"/>
          </p:cNvSpPr>
          <p:nvPr>
            <p:ph type="title"/>
          </p:nvPr>
        </p:nvSpPr>
        <p:spPr>
          <a:xfrm>
            <a:off x="2362200" y="152400"/>
            <a:ext cx="6571488" cy="1143000"/>
          </a:xfrm>
        </p:spPr>
        <p:txBody>
          <a:bodyPr>
            <a:noAutofit/>
          </a:bodyPr>
          <a:lstStyle/>
          <a:p>
            <a:pPr algn="r"/>
            <a:r>
              <a:rPr lang="en-US" sz="3600" dirty="0" smtClean="0"/>
              <a:t>Consider Policies Requiring </a:t>
            </a:r>
            <a:br>
              <a:rPr lang="en-US" sz="3600" dirty="0" smtClean="0"/>
            </a:br>
            <a:r>
              <a:rPr lang="en-US" sz="3600" dirty="0" smtClean="0"/>
              <a:t>Attendance During Emergency</a:t>
            </a:r>
            <a:endParaRPr lang="en-US" sz="3600" dirty="0"/>
          </a:p>
        </p:txBody>
      </p:sp>
      <p:sp>
        <p:nvSpPr>
          <p:cNvPr id="11" name="Title 4"/>
          <p:cNvSpPr txBox="1">
            <a:spLocks/>
          </p:cNvSpPr>
          <p:nvPr/>
        </p:nvSpPr>
        <p:spPr>
          <a:xfrm>
            <a:off x="172296" y="152400"/>
            <a:ext cx="1961304" cy="1143000"/>
          </a:xfrm>
          <a:prstGeom prst="rect">
            <a:avLst/>
          </a:prstGeom>
        </p:spPr>
        <p:txBody>
          <a:bodyPr anchor="t">
            <a:noAutofit/>
          </a:bodyPr>
          <a:lstStyle/>
          <a:p>
            <a:pPr lvl="0">
              <a:spcBef>
                <a:spcPct val="0"/>
              </a:spcBef>
            </a:pPr>
            <a:r>
              <a:rPr lang="en-US" sz="3200" b="1" dirty="0" smtClean="0">
                <a:solidFill>
                  <a:schemeClr val="tx2"/>
                </a:solidFill>
              </a:rPr>
              <a:t>Disaster </a:t>
            </a:r>
            <a:br>
              <a:rPr lang="en-US" sz="3200" b="1" dirty="0" smtClean="0">
                <a:solidFill>
                  <a:schemeClr val="tx2"/>
                </a:solidFill>
              </a:rPr>
            </a:br>
            <a:r>
              <a:rPr lang="en-US" sz="3200" b="1" dirty="0" smtClean="0">
                <a:solidFill>
                  <a:schemeClr val="tx2"/>
                </a:solidFill>
              </a:rPr>
              <a:t>Planning</a:t>
            </a:r>
            <a:endParaRPr kumimoji="0" lang="en-US"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7" name="Footer Placeholder 6"/>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152400"/>
            <a:ext cx="7498080" cy="1143000"/>
          </a:xfrm>
        </p:spPr>
        <p:txBody>
          <a:bodyPr>
            <a:noAutofit/>
          </a:bodyPr>
          <a:lstStyle/>
          <a:p>
            <a:pPr algn="r"/>
            <a:r>
              <a:rPr lang="en-US" sz="3600" dirty="0" smtClean="0">
                <a:cs typeface="Levenim MT" pitchFamily="2" charset="-79"/>
              </a:rPr>
              <a:t>Consider Policy for Approved </a:t>
            </a:r>
            <a:br>
              <a:rPr lang="en-US" sz="3600" dirty="0" smtClean="0">
                <a:cs typeface="Levenim MT" pitchFamily="2" charset="-79"/>
              </a:rPr>
            </a:br>
            <a:r>
              <a:rPr lang="en-US" sz="3600" dirty="0" smtClean="0">
                <a:cs typeface="Levenim MT" pitchFamily="2" charset="-79"/>
              </a:rPr>
              <a:t>Non-FMLA  Leave After disaster </a:t>
            </a:r>
            <a:endParaRPr lang="en-US" sz="3600" dirty="0"/>
          </a:p>
        </p:txBody>
      </p:sp>
      <p:sp>
        <p:nvSpPr>
          <p:cNvPr id="7" name="Content Placeholder 6"/>
          <p:cNvSpPr>
            <a:spLocks noGrp="1"/>
          </p:cNvSpPr>
          <p:nvPr>
            <p:ph idx="1"/>
          </p:nvPr>
        </p:nvSpPr>
        <p:spPr>
          <a:xfrm>
            <a:off x="304800" y="1752600"/>
            <a:ext cx="8628888" cy="4495800"/>
          </a:xfrm>
        </p:spPr>
        <p:txBody>
          <a:bodyPr>
            <a:normAutofit fontScale="62500" lnSpcReduction="20000"/>
          </a:bodyPr>
          <a:lstStyle/>
          <a:p>
            <a:r>
              <a:rPr lang="en-US" dirty="0" smtClean="0"/>
              <a:t>It can be limited to employees who have lost a home</a:t>
            </a:r>
          </a:p>
          <a:p>
            <a:endParaRPr lang="en-US" dirty="0" smtClean="0"/>
          </a:p>
          <a:p>
            <a:r>
              <a:rPr lang="en-US" dirty="0" smtClean="0"/>
              <a:t>It can be limited to two weeks</a:t>
            </a:r>
          </a:p>
          <a:p>
            <a:endParaRPr lang="en-US" dirty="0" smtClean="0"/>
          </a:p>
          <a:p>
            <a:r>
              <a:rPr lang="en-US" dirty="0" smtClean="0"/>
              <a:t>It can indicate they shall or may use their PTO or vacation time first and if none, it is paid or unpaid leave.  </a:t>
            </a:r>
          </a:p>
          <a:p>
            <a:endParaRPr lang="en-US" dirty="0" smtClean="0"/>
          </a:p>
          <a:p>
            <a:r>
              <a:rPr lang="en-US" dirty="0" smtClean="0"/>
              <a:t>It can be clear this is employer granted leave and is separate from any leave that may be required under the FMLA or ADA. </a:t>
            </a:r>
          </a:p>
          <a:p>
            <a:endParaRPr lang="en-US" dirty="0" smtClean="0"/>
          </a:p>
          <a:p>
            <a:r>
              <a:rPr lang="en-US" dirty="0" smtClean="0"/>
              <a:t>Include as part of Leave of Absence Policy or create separate disaster leave policy</a:t>
            </a:r>
          </a:p>
          <a:p>
            <a:endParaRPr lang="en-US" dirty="0" smtClean="0"/>
          </a:p>
          <a:p>
            <a:r>
              <a:rPr lang="en-US" dirty="0" smtClean="0"/>
              <a:t>Remember Goal – Know Expectations</a:t>
            </a:r>
          </a:p>
          <a:p>
            <a:endParaRPr lang="en-US" dirty="0"/>
          </a:p>
        </p:txBody>
      </p:sp>
      <p:sp>
        <p:nvSpPr>
          <p:cNvPr id="8" name="Title 4"/>
          <p:cNvSpPr txBox="1">
            <a:spLocks/>
          </p:cNvSpPr>
          <p:nvPr/>
        </p:nvSpPr>
        <p:spPr>
          <a:xfrm>
            <a:off x="172296" y="152400"/>
            <a:ext cx="1961304" cy="1143000"/>
          </a:xfrm>
          <a:prstGeom prst="rect">
            <a:avLst/>
          </a:prstGeom>
        </p:spPr>
        <p:txBody>
          <a:bodyPr anchor="t">
            <a:noAutofit/>
          </a:bodyPr>
          <a:lstStyle/>
          <a:p>
            <a:pPr lvl="0">
              <a:spcBef>
                <a:spcPct val="0"/>
              </a:spcBef>
            </a:pPr>
            <a:r>
              <a:rPr lang="en-US" sz="3200" b="1" dirty="0" smtClean="0">
                <a:solidFill>
                  <a:schemeClr val="tx2"/>
                </a:solidFill>
              </a:rPr>
              <a:t>Disaster </a:t>
            </a:r>
            <a:br>
              <a:rPr lang="en-US" sz="3200" b="1" dirty="0" smtClean="0">
                <a:solidFill>
                  <a:schemeClr val="tx2"/>
                </a:solidFill>
              </a:rPr>
            </a:br>
            <a:r>
              <a:rPr lang="en-US" sz="3200" b="1" dirty="0" smtClean="0">
                <a:solidFill>
                  <a:schemeClr val="tx2"/>
                </a:solidFill>
              </a:rPr>
              <a:t>Planning</a:t>
            </a:r>
            <a:endParaRPr kumimoji="0" lang="en-US" sz="3200" b="1" i="0" u="none" strike="noStrike" kern="1200" cap="none" spc="0" normalizeH="0" baseline="0" noProof="0" dirty="0">
              <a:ln>
                <a:noFill/>
              </a:ln>
              <a:solidFill>
                <a:schemeClr val="tx2"/>
              </a:solidFill>
              <a:effectLst/>
              <a:uLnTx/>
              <a:uFillTx/>
              <a:latin typeface="+mj-lt"/>
              <a:ea typeface="+mj-ea"/>
              <a:cs typeface="+mj-cs"/>
            </a:endParaRPr>
          </a:p>
        </p:txBody>
      </p:sp>
      <p:sp>
        <p:nvSpPr>
          <p:cNvPr id="9" name="Footer Placeholder 8"/>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5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25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22" dur="5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25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34" dur="5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p:cTn id="43" dur="250" decel="50000" fill="hold">
                                          <p:stCondLst>
                                            <p:cond delay="0"/>
                                          </p:stCondLst>
                                        </p:cTn>
                                        <p:tgtEl>
                                          <p:spTgt spid="7">
                                            <p:txEl>
                                              <p:pRg st="6" end="6"/>
                                            </p:txEl>
                                          </p:spTgt>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7">
                                            <p:txEl>
                                              <p:pRg st="6" end="6"/>
                                            </p:txEl>
                                          </p:spTgt>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7">
                                            <p:txEl>
                                              <p:pRg st="6" end="6"/>
                                            </p:txEl>
                                          </p:spTgt>
                                        </p:tgtEl>
                                        <p:attrNameLst>
                                          <p:attrName>ppt_w</p:attrName>
                                        </p:attrNameLst>
                                      </p:cBhvr>
                                      <p:tavLst>
                                        <p:tav tm="0">
                                          <p:val>
                                            <p:strVal val="#ppt_w*.05"/>
                                          </p:val>
                                        </p:tav>
                                        <p:tav tm="100000">
                                          <p:val>
                                            <p:strVal val="#ppt_w"/>
                                          </p:val>
                                        </p:tav>
                                      </p:tavLst>
                                    </p:anim>
                                    <p:anim calcmode="lin" valueType="num">
                                      <p:cBhvr>
                                        <p:cTn id="46" dur="500" fill="hold"/>
                                        <p:tgtEl>
                                          <p:spTgt spid="7">
                                            <p:txEl>
                                              <p:pRg st="6" end="6"/>
                                            </p:txEl>
                                          </p:spTgt>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7">
                                            <p:txEl>
                                              <p:pRg st="6" end="6"/>
                                            </p:txEl>
                                          </p:spTgt>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7">
                                            <p:txEl>
                                              <p:pRg st="6" end="6"/>
                                            </p:txEl>
                                          </p:spTgt>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7">
                                            <p:txEl>
                                              <p:pRg st="6" end="6"/>
                                            </p:txEl>
                                          </p:spTgt>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p:cTn id="55" dur="250" decel="50000" fill="hold">
                                          <p:stCondLst>
                                            <p:cond delay="0"/>
                                          </p:stCondLst>
                                        </p:cTn>
                                        <p:tgtEl>
                                          <p:spTgt spid="7">
                                            <p:txEl>
                                              <p:pRg st="8" end="8"/>
                                            </p:txEl>
                                          </p:spTgt>
                                        </p:tgtEl>
                                        <p:attrNameLst>
                                          <p:attrName>style.rotation</p:attrName>
                                        </p:attrNameLst>
                                      </p:cBhvr>
                                      <p:tavLst>
                                        <p:tav tm="0">
                                          <p:val>
                                            <p:fltVal val="-90"/>
                                          </p:val>
                                        </p:tav>
                                        <p:tav tm="100000">
                                          <p:val>
                                            <p:fltVal val="0"/>
                                          </p:val>
                                        </p:tav>
                                      </p:tavLst>
                                    </p:anim>
                                    <p:anim calcmode="lin" valueType="num">
                                      <p:cBhvr>
                                        <p:cTn id="56" dur="250" decel="50000" fill="hold">
                                          <p:stCondLst>
                                            <p:cond delay="0"/>
                                          </p:stCondLst>
                                        </p:cTn>
                                        <p:tgtEl>
                                          <p:spTgt spid="7">
                                            <p:txEl>
                                              <p:pRg st="8" end="8"/>
                                            </p:txEl>
                                          </p:spTgt>
                                        </p:tgtEl>
                                        <p:attrNameLst>
                                          <p:attrName>ppt_w</p:attrName>
                                        </p:attrNameLst>
                                      </p:cBhvr>
                                      <p:tavLst>
                                        <p:tav tm="0">
                                          <p:val>
                                            <p:strVal val="#ppt_w"/>
                                          </p:val>
                                        </p:tav>
                                        <p:tav tm="100000">
                                          <p:val>
                                            <p:strVal val="#ppt_w*.05"/>
                                          </p:val>
                                        </p:tav>
                                      </p:tavLst>
                                    </p:anim>
                                    <p:anim calcmode="lin" valueType="num">
                                      <p:cBhvr>
                                        <p:cTn id="57" dur="250" accel="50000" fill="hold">
                                          <p:stCondLst>
                                            <p:cond delay="250"/>
                                          </p:stCondLst>
                                        </p:cTn>
                                        <p:tgtEl>
                                          <p:spTgt spid="7">
                                            <p:txEl>
                                              <p:pRg st="8" end="8"/>
                                            </p:txEl>
                                          </p:spTgt>
                                        </p:tgtEl>
                                        <p:attrNameLst>
                                          <p:attrName>ppt_w</p:attrName>
                                        </p:attrNameLst>
                                      </p:cBhvr>
                                      <p:tavLst>
                                        <p:tav tm="0">
                                          <p:val>
                                            <p:strVal val="#ppt_w*.05"/>
                                          </p:val>
                                        </p:tav>
                                        <p:tav tm="100000">
                                          <p:val>
                                            <p:strVal val="#ppt_w"/>
                                          </p:val>
                                        </p:tav>
                                      </p:tavLst>
                                    </p:anim>
                                    <p:anim calcmode="lin" valueType="num">
                                      <p:cBhvr>
                                        <p:cTn id="58" dur="500" fill="hold"/>
                                        <p:tgtEl>
                                          <p:spTgt spid="7">
                                            <p:txEl>
                                              <p:pRg st="8" end="8"/>
                                            </p:txEl>
                                          </p:spTgt>
                                        </p:tgtEl>
                                        <p:attrNameLst>
                                          <p:attrName>ppt_h</p:attrName>
                                        </p:attrNameLst>
                                      </p:cBhvr>
                                      <p:tavLst>
                                        <p:tav tm="0">
                                          <p:val>
                                            <p:strVal val="#ppt_h"/>
                                          </p:val>
                                        </p:tav>
                                        <p:tav tm="100000">
                                          <p:val>
                                            <p:strVal val="#ppt_h"/>
                                          </p:val>
                                        </p:tav>
                                      </p:tavLst>
                                    </p:anim>
                                    <p:anim calcmode="lin" valueType="num">
                                      <p:cBhvr>
                                        <p:cTn id="59" dur="250" decel="50000" fill="hold">
                                          <p:stCondLst>
                                            <p:cond delay="0"/>
                                          </p:stCondLst>
                                        </p:cTn>
                                        <p:tgtEl>
                                          <p:spTgt spid="7">
                                            <p:txEl>
                                              <p:pRg st="8" end="8"/>
                                            </p:txEl>
                                          </p:spTgt>
                                        </p:tgtEl>
                                        <p:attrNameLst>
                                          <p:attrName>ppt_x</p:attrName>
                                        </p:attrNameLst>
                                      </p:cBhvr>
                                      <p:tavLst>
                                        <p:tav tm="0">
                                          <p:val>
                                            <p:strVal val="#ppt_x+.4"/>
                                          </p:val>
                                        </p:tav>
                                        <p:tav tm="100000">
                                          <p:val>
                                            <p:strVal val="#ppt_x"/>
                                          </p:val>
                                        </p:tav>
                                      </p:tavLst>
                                    </p:anim>
                                    <p:anim calcmode="lin" valueType="num">
                                      <p:cBhvr>
                                        <p:cTn id="60" dur="250" decel="50000" fill="hold">
                                          <p:stCondLst>
                                            <p:cond delay="0"/>
                                          </p:stCondLst>
                                        </p:cTn>
                                        <p:tgtEl>
                                          <p:spTgt spid="7">
                                            <p:txEl>
                                              <p:pRg st="8" end="8"/>
                                            </p:txEl>
                                          </p:spTgt>
                                        </p:tgtEl>
                                        <p:attrNameLst>
                                          <p:attrName>ppt_y</p:attrName>
                                        </p:attrNameLst>
                                      </p:cBhvr>
                                      <p:tavLst>
                                        <p:tav tm="0">
                                          <p:val>
                                            <p:strVal val="#ppt_y-.2"/>
                                          </p:val>
                                        </p:tav>
                                        <p:tav tm="100000">
                                          <p:val>
                                            <p:strVal val="#ppt_y+.1"/>
                                          </p:val>
                                        </p:tav>
                                      </p:tavLst>
                                    </p:anim>
                                    <p:anim calcmode="lin" valueType="num">
                                      <p:cBhvr>
                                        <p:cTn id="61" dur="250" accel="50000" fill="hold">
                                          <p:stCondLst>
                                            <p:cond delay="250"/>
                                          </p:stCondLst>
                                        </p:cTn>
                                        <p:tgtEl>
                                          <p:spTgt spid="7">
                                            <p:txEl>
                                              <p:pRg st="8" end="8"/>
                                            </p:txEl>
                                          </p:spTgt>
                                        </p:tgtEl>
                                        <p:attrNameLst>
                                          <p:attrName>ppt_y</p:attrName>
                                        </p:attrNameLst>
                                      </p:cBhvr>
                                      <p:tavLst>
                                        <p:tav tm="0">
                                          <p:val>
                                            <p:strVal val="#ppt_y+.1"/>
                                          </p:val>
                                        </p:tav>
                                        <p:tav tm="100000">
                                          <p:val>
                                            <p:strVal val="#ppt_y"/>
                                          </p:val>
                                        </p:tav>
                                      </p:tavLst>
                                    </p:anim>
                                    <p:animEffect transition="in" filter="fade">
                                      <p:cBhvr>
                                        <p:cTn id="62" dur="500" decel="50000">
                                          <p:stCondLst>
                                            <p:cond delay="0"/>
                                          </p:stCondLst>
                                        </p:cTn>
                                        <p:tgtEl>
                                          <p:spTgt spid="7">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p:cTn id="67" dur="250" decel="50000" fill="hold">
                                          <p:stCondLst>
                                            <p:cond delay="0"/>
                                          </p:stCondLst>
                                        </p:cTn>
                                        <p:tgtEl>
                                          <p:spTgt spid="7">
                                            <p:txEl>
                                              <p:pRg st="10" end="10"/>
                                            </p:txEl>
                                          </p:spTgt>
                                        </p:tgtEl>
                                        <p:attrNameLst>
                                          <p:attrName>style.rotation</p:attrName>
                                        </p:attrNameLst>
                                      </p:cBhvr>
                                      <p:tavLst>
                                        <p:tav tm="0">
                                          <p:val>
                                            <p:fltVal val="-90"/>
                                          </p:val>
                                        </p:tav>
                                        <p:tav tm="100000">
                                          <p:val>
                                            <p:fltVal val="0"/>
                                          </p:val>
                                        </p:tav>
                                      </p:tavLst>
                                    </p:anim>
                                    <p:anim calcmode="lin" valueType="num">
                                      <p:cBhvr>
                                        <p:cTn id="68" dur="250" decel="50000" fill="hold">
                                          <p:stCondLst>
                                            <p:cond delay="0"/>
                                          </p:stCondLst>
                                        </p:cTn>
                                        <p:tgtEl>
                                          <p:spTgt spid="7">
                                            <p:txEl>
                                              <p:pRg st="10" end="10"/>
                                            </p:txEl>
                                          </p:spTgt>
                                        </p:tgtEl>
                                        <p:attrNameLst>
                                          <p:attrName>ppt_w</p:attrName>
                                        </p:attrNameLst>
                                      </p:cBhvr>
                                      <p:tavLst>
                                        <p:tav tm="0">
                                          <p:val>
                                            <p:strVal val="#ppt_w"/>
                                          </p:val>
                                        </p:tav>
                                        <p:tav tm="100000">
                                          <p:val>
                                            <p:strVal val="#ppt_w*.05"/>
                                          </p:val>
                                        </p:tav>
                                      </p:tavLst>
                                    </p:anim>
                                    <p:anim calcmode="lin" valueType="num">
                                      <p:cBhvr>
                                        <p:cTn id="69" dur="250" accel="50000" fill="hold">
                                          <p:stCondLst>
                                            <p:cond delay="250"/>
                                          </p:stCondLst>
                                        </p:cTn>
                                        <p:tgtEl>
                                          <p:spTgt spid="7">
                                            <p:txEl>
                                              <p:pRg st="10" end="10"/>
                                            </p:txEl>
                                          </p:spTgt>
                                        </p:tgtEl>
                                        <p:attrNameLst>
                                          <p:attrName>ppt_w</p:attrName>
                                        </p:attrNameLst>
                                      </p:cBhvr>
                                      <p:tavLst>
                                        <p:tav tm="0">
                                          <p:val>
                                            <p:strVal val="#ppt_w*.05"/>
                                          </p:val>
                                        </p:tav>
                                        <p:tav tm="100000">
                                          <p:val>
                                            <p:strVal val="#ppt_w"/>
                                          </p:val>
                                        </p:tav>
                                      </p:tavLst>
                                    </p:anim>
                                    <p:anim calcmode="lin" valueType="num">
                                      <p:cBhvr>
                                        <p:cTn id="70" dur="500" fill="hold"/>
                                        <p:tgtEl>
                                          <p:spTgt spid="7">
                                            <p:txEl>
                                              <p:pRg st="10" end="10"/>
                                            </p:txEl>
                                          </p:spTgt>
                                        </p:tgtEl>
                                        <p:attrNameLst>
                                          <p:attrName>ppt_h</p:attrName>
                                        </p:attrNameLst>
                                      </p:cBhvr>
                                      <p:tavLst>
                                        <p:tav tm="0">
                                          <p:val>
                                            <p:strVal val="#ppt_h"/>
                                          </p:val>
                                        </p:tav>
                                        <p:tav tm="100000">
                                          <p:val>
                                            <p:strVal val="#ppt_h"/>
                                          </p:val>
                                        </p:tav>
                                      </p:tavLst>
                                    </p:anim>
                                    <p:anim calcmode="lin" valueType="num">
                                      <p:cBhvr>
                                        <p:cTn id="71" dur="250" decel="50000" fill="hold">
                                          <p:stCondLst>
                                            <p:cond delay="0"/>
                                          </p:stCondLst>
                                        </p:cTn>
                                        <p:tgtEl>
                                          <p:spTgt spid="7">
                                            <p:txEl>
                                              <p:pRg st="10" end="10"/>
                                            </p:txEl>
                                          </p:spTgt>
                                        </p:tgtEl>
                                        <p:attrNameLst>
                                          <p:attrName>ppt_x</p:attrName>
                                        </p:attrNameLst>
                                      </p:cBhvr>
                                      <p:tavLst>
                                        <p:tav tm="0">
                                          <p:val>
                                            <p:strVal val="#ppt_x+.4"/>
                                          </p:val>
                                        </p:tav>
                                        <p:tav tm="100000">
                                          <p:val>
                                            <p:strVal val="#ppt_x"/>
                                          </p:val>
                                        </p:tav>
                                      </p:tavLst>
                                    </p:anim>
                                    <p:anim calcmode="lin" valueType="num">
                                      <p:cBhvr>
                                        <p:cTn id="72" dur="250" decel="50000" fill="hold">
                                          <p:stCondLst>
                                            <p:cond delay="0"/>
                                          </p:stCondLst>
                                        </p:cTn>
                                        <p:tgtEl>
                                          <p:spTgt spid="7">
                                            <p:txEl>
                                              <p:pRg st="10" end="10"/>
                                            </p:txEl>
                                          </p:spTgt>
                                        </p:tgtEl>
                                        <p:attrNameLst>
                                          <p:attrName>ppt_y</p:attrName>
                                        </p:attrNameLst>
                                      </p:cBhvr>
                                      <p:tavLst>
                                        <p:tav tm="0">
                                          <p:val>
                                            <p:strVal val="#ppt_y-.2"/>
                                          </p:val>
                                        </p:tav>
                                        <p:tav tm="100000">
                                          <p:val>
                                            <p:strVal val="#ppt_y+.1"/>
                                          </p:val>
                                        </p:tav>
                                      </p:tavLst>
                                    </p:anim>
                                    <p:anim calcmode="lin" valueType="num">
                                      <p:cBhvr>
                                        <p:cTn id="73" dur="250" accel="50000" fill="hold">
                                          <p:stCondLst>
                                            <p:cond delay="250"/>
                                          </p:stCondLst>
                                        </p:cTn>
                                        <p:tgtEl>
                                          <p:spTgt spid="7">
                                            <p:txEl>
                                              <p:pRg st="10" end="10"/>
                                            </p:txEl>
                                          </p:spTgt>
                                        </p:tgtEl>
                                        <p:attrNameLst>
                                          <p:attrName>ppt_y</p:attrName>
                                        </p:attrNameLst>
                                      </p:cBhvr>
                                      <p:tavLst>
                                        <p:tav tm="0">
                                          <p:val>
                                            <p:strVal val="#ppt_y+.1"/>
                                          </p:val>
                                        </p:tav>
                                        <p:tav tm="100000">
                                          <p:val>
                                            <p:strVal val="#ppt_y"/>
                                          </p:val>
                                        </p:tav>
                                      </p:tavLst>
                                    </p:anim>
                                    <p:animEffect transition="in" filter="fade">
                                      <p:cBhvr>
                                        <p:cTn id="74" dur="500" decel="50000">
                                          <p:stCondLst>
                                            <p:cond delay="0"/>
                                          </p:stCondLst>
                                        </p:cTn>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74638"/>
            <a:ext cx="7498080" cy="1143000"/>
          </a:xfrm>
        </p:spPr>
        <p:txBody>
          <a:bodyPr>
            <a:normAutofit/>
          </a:bodyPr>
          <a:lstStyle/>
          <a:p>
            <a:r>
              <a:rPr lang="en-US" dirty="0" smtClean="0"/>
              <a:t>Policies / Disaster Plan</a:t>
            </a:r>
            <a:endParaRPr lang="en-US" dirty="0"/>
          </a:p>
        </p:txBody>
      </p:sp>
      <p:sp>
        <p:nvSpPr>
          <p:cNvPr id="3" name="Content Placeholder 2"/>
          <p:cNvSpPr>
            <a:spLocks noGrp="1"/>
          </p:cNvSpPr>
          <p:nvPr>
            <p:ph idx="1"/>
          </p:nvPr>
        </p:nvSpPr>
        <p:spPr>
          <a:xfrm>
            <a:off x="304800" y="1447800"/>
            <a:ext cx="8628888" cy="5105400"/>
          </a:xfrm>
        </p:spPr>
        <p:txBody>
          <a:bodyPr>
            <a:normAutofit/>
          </a:bodyPr>
          <a:lstStyle/>
          <a:p>
            <a:r>
              <a:rPr lang="en-US" sz="2400" dirty="0" smtClean="0"/>
              <a:t>Consider notice provisions for FMLA leave</a:t>
            </a:r>
          </a:p>
          <a:p>
            <a:pPr lvl="1"/>
            <a:r>
              <a:rPr lang="en-US" sz="2000" dirty="0" smtClean="0"/>
              <a:t>FMLA requires 30 days notice unless it is unforeseen.  In a disaster, they can give last minute notice.  </a:t>
            </a:r>
          </a:p>
          <a:p>
            <a:r>
              <a:rPr lang="en-US" sz="2400" dirty="0" smtClean="0"/>
              <a:t>Consider request for reasonable accommodations policies under the ADA during an emergency</a:t>
            </a:r>
          </a:p>
          <a:p>
            <a:pPr>
              <a:buNone/>
            </a:pPr>
            <a:endParaRPr lang="en-US" sz="2400" dirty="0" smtClean="0"/>
          </a:p>
          <a:p>
            <a:r>
              <a:rPr lang="en-US" sz="2400" dirty="0" smtClean="0"/>
              <a:t>Consider modifying dress codes, rules about children or pets in office, or office hours. </a:t>
            </a:r>
          </a:p>
          <a:p>
            <a:pPr>
              <a:buNone/>
            </a:pPr>
            <a:r>
              <a:rPr lang="en-US" sz="2400" dirty="0" smtClean="0"/>
              <a:t> </a:t>
            </a:r>
          </a:p>
          <a:p>
            <a:r>
              <a:rPr lang="en-US" sz="2400" dirty="0" smtClean="0"/>
              <a:t>Remember to track any extra expenses such as overtime, travel, meals, lodging.  Document everything. Ensure you comply with your policies.  Most extra expenses may be reimbursable.</a:t>
            </a:r>
            <a:r>
              <a:rPr lang="en-US" dirty="0" smtClean="0"/>
              <a:t> </a:t>
            </a:r>
          </a:p>
          <a:p>
            <a:endParaRPr lang="en-US" dirty="0"/>
          </a:p>
        </p:txBody>
      </p:sp>
      <p:sp>
        <p:nvSpPr>
          <p:cNvPr id="6" name="Footer Placeholder 5"/>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152400"/>
            <a:ext cx="7498080" cy="1143000"/>
          </a:xfrm>
        </p:spPr>
        <p:txBody>
          <a:bodyPr anchor="t">
            <a:noAutofit/>
          </a:bodyPr>
          <a:lstStyle/>
          <a:p>
            <a:pPr algn="r"/>
            <a:r>
              <a:rPr lang="en-US" sz="3600" dirty="0" smtClean="0"/>
              <a:t>Family and Medical </a:t>
            </a:r>
            <a:br>
              <a:rPr lang="en-US" sz="3600" dirty="0" smtClean="0"/>
            </a:br>
            <a:r>
              <a:rPr lang="en-US" sz="3600" dirty="0" smtClean="0"/>
              <a:t>Leave Act</a:t>
            </a:r>
            <a:endParaRPr lang="en-US" sz="3600" dirty="0"/>
          </a:p>
        </p:txBody>
      </p:sp>
      <p:sp>
        <p:nvSpPr>
          <p:cNvPr id="6" name="Content Placeholder 5"/>
          <p:cNvSpPr>
            <a:spLocks noGrp="1"/>
          </p:cNvSpPr>
          <p:nvPr>
            <p:ph idx="1"/>
          </p:nvPr>
        </p:nvSpPr>
        <p:spPr>
          <a:xfrm>
            <a:off x="304800" y="1447800"/>
            <a:ext cx="8628888" cy="5257800"/>
          </a:xfrm>
        </p:spPr>
        <p:txBody>
          <a:bodyPr>
            <a:normAutofit fontScale="55000" lnSpcReduction="20000"/>
          </a:bodyPr>
          <a:lstStyle/>
          <a:p>
            <a:pPr>
              <a:buNone/>
            </a:pPr>
            <a:r>
              <a:rPr lang="en-US" dirty="0" smtClean="0"/>
              <a:t>	The FMLA entitles eligible employees of covered employers to take unpaid, job-protected leave for specified family and medical reasons with continuation of group health insurance coverage under the same terms and conditions as if the employee had not taken leave. Eligible employees are entitled to: </a:t>
            </a:r>
          </a:p>
          <a:p>
            <a:endParaRPr lang="en-US" dirty="0" smtClean="0"/>
          </a:p>
          <a:p>
            <a:r>
              <a:rPr lang="en-US" dirty="0" smtClean="0"/>
              <a:t>Twelve workweeks of leave in a 12-month period for:</a:t>
            </a:r>
          </a:p>
          <a:p>
            <a:pPr lvl="1"/>
            <a:r>
              <a:rPr lang="en-US" dirty="0" smtClean="0"/>
              <a:t>the birth of a child and to care for the newborn child within one year of birth; </a:t>
            </a:r>
          </a:p>
          <a:p>
            <a:pPr lvl="1"/>
            <a:r>
              <a:rPr lang="en-US" dirty="0" smtClean="0"/>
              <a:t>the placement with the employee of a child for adoption or foster care and to care for the newly placed child within one year of placement; </a:t>
            </a:r>
          </a:p>
          <a:p>
            <a:pPr lvl="1"/>
            <a:r>
              <a:rPr lang="en-US" dirty="0" smtClean="0"/>
              <a:t>to care for the employee’s spouse, child, or parent who has a serious health condition; </a:t>
            </a:r>
          </a:p>
          <a:p>
            <a:pPr lvl="1"/>
            <a:r>
              <a:rPr lang="en-US" dirty="0" smtClean="0"/>
              <a:t>a serious health condition that makes the employee unable to perform the essential functions of his or her job;</a:t>
            </a:r>
          </a:p>
          <a:p>
            <a:pPr lvl="1"/>
            <a:r>
              <a:rPr lang="en-US" dirty="0" smtClean="0"/>
              <a:t>any qualifying exigency arising out of the fact that the employee’s spouse, son, daughter, or parent is a covered military member on “covered active duty;” or </a:t>
            </a:r>
          </a:p>
          <a:p>
            <a:endParaRPr lang="en-US" dirty="0" smtClean="0"/>
          </a:p>
          <a:p>
            <a:r>
              <a:rPr lang="en-US" dirty="0" smtClean="0"/>
              <a:t>Twenty-six workweeks of leave during a single 12-month period to care for a covered </a:t>
            </a:r>
            <a:r>
              <a:rPr lang="en-US" dirty="0" err="1" smtClean="0"/>
              <a:t>servicemember</a:t>
            </a:r>
            <a:r>
              <a:rPr lang="en-US" dirty="0" smtClean="0"/>
              <a:t> with a serious injury or illness if the eligible employee is the </a:t>
            </a:r>
            <a:r>
              <a:rPr lang="en-US" dirty="0" err="1" smtClean="0"/>
              <a:t>servicemember’s</a:t>
            </a:r>
            <a:r>
              <a:rPr lang="en-US" dirty="0" smtClean="0"/>
              <a:t> spouse, son, daughter, parent, or next of kin (military caregiver leave). </a:t>
            </a:r>
          </a:p>
          <a:p>
            <a:endParaRPr lang="en-US" dirty="0"/>
          </a:p>
        </p:txBody>
      </p:sp>
      <p:sp>
        <p:nvSpPr>
          <p:cNvPr id="7"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8" name="Footer Placeholder 7"/>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1435608" y="152400"/>
            <a:ext cx="7498080" cy="1143000"/>
          </a:xfrm>
        </p:spPr>
        <p:txBody>
          <a:bodyPr anchor="t">
            <a:normAutofit/>
          </a:bodyPr>
          <a:lstStyle/>
          <a:p>
            <a:pPr algn="r"/>
            <a:r>
              <a:rPr lang="en-US" sz="3900" dirty="0" smtClean="0"/>
              <a:t>Serious Health Condition</a:t>
            </a:r>
            <a:endParaRPr lang="en-US" sz="3900" dirty="0"/>
          </a:p>
        </p:txBody>
      </p:sp>
      <p:sp>
        <p:nvSpPr>
          <p:cNvPr id="7" name="Content Placeholder 6"/>
          <p:cNvSpPr>
            <a:spLocks noGrp="1"/>
          </p:cNvSpPr>
          <p:nvPr>
            <p:ph idx="1"/>
          </p:nvPr>
        </p:nvSpPr>
        <p:spPr>
          <a:xfrm>
            <a:off x="457200" y="1600200"/>
            <a:ext cx="7498080" cy="4648200"/>
          </a:xfrm>
        </p:spPr>
        <p:txBody>
          <a:bodyPr>
            <a:normAutofit fontScale="92500" lnSpcReduction="20000"/>
          </a:bodyPr>
          <a:lstStyle/>
          <a:p>
            <a:r>
              <a:rPr lang="en-US" dirty="0" smtClean="0"/>
              <a:t>Serious Health Condition  - illness, injury, impairment or physical or mental condition involving inpatient care or continuing treatment by a health care provider.</a:t>
            </a:r>
          </a:p>
          <a:p>
            <a:endParaRPr lang="en-US" dirty="0" smtClean="0"/>
          </a:p>
          <a:p>
            <a:pPr lvl="1"/>
            <a:r>
              <a:rPr lang="en-US" dirty="0" smtClean="0"/>
              <a:t>Inpatient Care - overnight stay in a hospital, hospice, or residential medical-care facility. Includes any period of incapacity or any subsequent treatment in connection with such inpatient care</a:t>
            </a:r>
          </a:p>
          <a:p>
            <a:endParaRPr lang="en-US" dirty="0" smtClean="0"/>
          </a:p>
          <a:p>
            <a:pPr lvl="1"/>
            <a:r>
              <a:rPr lang="en-US" dirty="0" smtClean="0"/>
              <a:t>Continuing Treatment</a:t>
            </a:r>
          </a:p>
          <a:p>
            <a:endParaRPr lang="en-US" dirty="0"/>
          </a:p>
        </p:txBody>
      </p:sp>
      <p:pic>
        <p:nvPicPr>
          <p:cNvPr id="7170" name="Picture 2" descr="C:\Program Files\Microsoft Office\MEDIA\CAGCAT10\j0240719.wmf"/>
          <p:cNvPicPr>
            <a:picLocks noChangeAspect="1" noChangeArrowheads="1"/>
          </p:cNvPicPr>
          <p:nvPr/>
        </p:nvPicPr>
        <p:blipFill>
          <a:blip r:embed="rId3" cstate="print"/>
          <a:srcRect/>
          <a:stretch>
            <a:fillRect/>
          </a:stretch>
        </p:blipFill>
        <p:spPr bwMode="auto">
          <a:xfrm>
            <a:off x="7979969" y="2286000"/>
            <a:ext cx="1164031" cy="1826971"/>
          </a:xfrm>
          <a:prstGeom prst="rect">
            <a:avLst/>
          </a:prstGeom>
          <a:noFill/>
        </p:spPr>
      </p:pic>
      <p:sp>
        <p:nvSpPr>
          <p:cNvPr id="9" name="Title 1"/>
          <p:cNvSpPr txBox="1">
            <a:spLocks/>
          </p:cNvSpPr>
          <p:nvPr/>
        </p:nvSpPr>
        <p:spPr>
          <a:xfrm>
            <a:off x="152400" y="152400"/>
            <a:ext cx="1600200" cy="685800"/>
          </a:xfrm>
          <a:prstGeom prst="rect">
            <a:avLst/>
          </a:prstGeom>
          <a:ln>
            <a:noFill/>
          </a:ln>
        </p:spPr>
        <p:txBody>
          <a:bodyPr anchor="ctr">
            <a:normAutofit/>
          </a:bodyPr>
          <a:lstStyle/>
          <a:p>
            <a:pPr marL="0" marR="0" lvl="0" indent="0" defTabSz="914400" rtl="0" eaLnBrk="1" fontAlgn="auto" latinLnBrk="0" hangingPunct="1">
              <a:lnSpc>
                <a:spcPts val="2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atMod val="130000"/>
                  </a:schemeClr>
                </a:solidFill>
                <a:effectLst/>
                <a:uLnTx/>
                <a:uFillTx/>
                <a:latin typeface="+mj-lt"/>
                <a:ea typeface="+mj-ea"/>
                <a:cs typeface="+mj-cs"/>
              </a:rPr>
              <a:t>FMLA</a:t>
            </a:r>
            <a:endParaRPr kumimoji="0" lang="en-US" sz="3600" b="1" i="0" u="none" strike="noStrike" kern="1200" cap="all" spc="0" normalizeH="0" baseline="0" noProof="0" dirty="0">
              <a:ln>
                <a:noFill/>
              </a:ln>
              <a:solidFill>
                <a:schemeClr val="tx2">
                  <a:satMod val="130000"/>
                </a:schemeClr>
              </a:solidFill>
              <a:effectLst/>
              <a:uLnTx/>
              <a:uFillTx/>
              <a:latin typeface="+mj-lt"/>
              <a:ea typeface="+mj-ea"/>
              <a:cs typeface="+mj-cs"/>
            </a:endParaRPr>
          </a:p>
        </p:txBody>
      </p:sp>
      <p:sp>
        <p:nvSpPr>
          <p:cNvPr id="10" name="Footer Placeholder 9"/>
          <p:cNvSpPr>
            <a:spLocks noGrp="1"/>
          </p:cNvSpPr>
          <p:nvPr>
            <p:ph type="ftr" sz="quarter" idx="11"/>
          </p:nvPr>
        </p:nvSpPr>
        <p:spPr/>
        <p:txBody>
          <a:bodyPr/>
          <a:lstStyle/>
          <a:p>
            <a:r>
              <a:rPr lang="en-US" smtClean="0"/>
              <a:t>© 2013  Bickerstaff Heath Delgado Acosta LLP</a:t>
            </a:r>
            <a:endParaRPr lang="en-US"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&#65279;<?xml version="1.0" encoding="UTF-8" standalone="yes"?>
<Relationships xmlns="http://schemas.openxmlformats.org/package/2006/relationships">
  <Relationship Id="rId1" Type="http://schemas.openxmlformats.org/officeDocument/2006/relationships/image" Target="../media/image1.jpeg" />
</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4307</Words>
  <Application>Microsoft Office PowerPoint</Application>
  <PresentationFormat>On-screen Show (4:3)</PresentationFormat>
  <Paragraphs>480</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Solstice</vt:lpstr>
      <vt:lpstr>Employer Concerns After an Emergency Situation</vt:lpstr>
      <vt:lpstr>Employer Concerns After an Emergency Situation</vt:lpstr>
      <vt:lpstr>Disaster Planning</vt:lpstr>
      <vt:lpstr>Consider Policies Requiring  Attendance During Emergency</vt:lpstr>
      <vt:lpstr>Consider Policies Requiring  Attendance During Emergency</vt:lpstr>
      <vt:lpstr>Consider Policy for Approved  Non-FMLA  Leave After disaster </vt:lpstr>
      <vt:lpstr>Policies / Disaster Plan</vt:lpstr>
      <vt:lpstr>Family and Medical  Leave Act</vt:lpstr>
      <vt:lpstr>Serious Health Condition</vt:lpstr>
      <vt:lpstr>Continuing Treatment</vt:lpstr>
      <vt:lpstr>Exigency Leave</vt:lpstr>
      <vt:lpstr>Employee Notice to Employer  of Intent for FMLA Leave </vt:lpstr>
      <vt:lpstr>Certifications</vt:lpstr>
      <vt:lpstr>Forms </vt:lpstr>
      <vt:lpstr>Forms </vt:lpstr>
      <vt:lpstr>Emergency Matters Covered</vt:lpstr>
      <vt:lpstr>Lane v. Pontiac  Osteopathic Hospital </vt:lpstr>
      <vt:lpstr>Examples of  Qualifying Leave</vt:lpstr>
      <vt:lpstr>Examples of  Qualifying Leave</vt:lpstr>
      <vt:lpstr>Americans with Disabilities Act</vt:lpstr>
      <vt:lpstr>Disability</vt:lpstr>
      <vt:lpstr>Slide 22</vt:lpstr>
      <vt:lpstr>Qualified Employee Reasonable Accommodation</vt:lpstr>
      <vt:lpstr>Reasonable Accommodation</vt:lpstr>
      <vt:lpstr>Employer Rights</vt:lpstr>
      <vt:lpstr>Overlap</vt:lpstr>
      <vt:lpstr>Overlap</vt:lpstr>
      <vt:lpstr>Documentation</vt:lpstr>
      <vt:lpstr>Documentation</vt:lpstr>
      <vt:lpstr>Slide 30</vt:lpstr>
      <vt:lpstr>Exempt and Non-Exempt Employees </vt:lpstr>
      <vt:lpstr>Fair Labor Standards Act Minimum Wage / Overtime</vt:lpstr>
      <vt:lpstr>Office Closed Part of Week Non-Exempt Employee </vt:lpstr>
      <vt:lpstr>Office Closed Part of Week Exempt Employee </vt:lpstr>
      <vt:lpstr>Transportation Prevents  Attendance Full Day</vt:lpstr>
      <vt:lpstr>Transportation Prevents  Attendance Part of Day </vt:lpstr>
      <vt:lpstr>Compensatory Time</vt:lpstr>
      <vt:lpstr>Compensatory Time</vt:lpstr>
      <vt:lpstr>Public Safety Positions</vt:lpstr>
      <vt:lpstr>Emergency Volunteers</vt:lpstr>
      <vt:lpstr>Emergency Volunteers</vt:lpstr>
      <vt:lpstr>Temporary Employees </vt:lpstr>
      <vt:lpstr>Uniformed Services Employment  and Reemployment Rights Act</vt:lpstr>
      <vt:lpstr>Uniformed Services Employment  and Reemployment Rights Act</vt:lpstr>
      <vt:lpstr>Public Safety Personnel</vt:lpstr>
      <vt:lpstr>Employer Concerns After an Emergency Situation</vt:lpstr>
      <vt:lpstr>Employer Concerns After an Emergency Situation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