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3" r:id="rId4"/>
    <p:sldId id="284" r:id="rId5"/>
    <p:sldId id="314" r:id="rId6"/>
    <p:sldId id="298" r:id="rId7"/>
    <p:sldId id="286" r:id="rId8"/>
    <p:sldId id="288" r:id="rId9"/>
    <p:sldId id="290" r:id="rId10"/>
    <p:sldId id="300" r:id="rId11"/>
    <p:sldId id="301" r:id="rId12"/>
    <p:sldId id="293" r:id="rId13"/>
    <p:sldId id="294" r:id="rId14"/>
    <p:sldId id="295" r:id="rId15"/>
    <p:sldId id="29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29B3A-FDE4-4CB8-975D-7CC4C7547596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CED2-386E-4FC1-A024-2A9071D8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8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9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72A6B23-B76A-4353-A452-10FA44C447A5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D024F5C-21C5-4CCA-8E4C-256807A1EF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3F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7" descr="TML 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638800"/>
            <a:ext cx="13525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914400"/>
            <a:ext cx="7772400" cy="2155825"/>
          </a:xfrm>
        </p:spPr>
        <p:txBody>
          <a:bodyPr/>
          <a:lstStyle/>
          <a:p>
            <a:r>
              <a:rPr lang="en-US" sz="3200" i="1" dirty="0" smtClean="0"/>
              <a:t>TML Legislative Update: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Local Control Takes Some Hits But Mostly Survives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34743" y="3142189"/>
            <a:ext cx="67818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</a:rPr>
              <a:t>Presenters:</a:t>
            </a: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2"/>
                </a:solidFill>
              </a:rPr>
              <a:t>Shanna </a:t>
            </a:r>
            <a:r>
              <a:rPr lang="en-US" sz="2000" b="1" i="1" dirty="0">
                <a:solidFill>
                  <a:schemeClr val="tx2"/>
                </a:solidFill>
              </a:rPr>
              <a:t>Igo, </a:t>
            </a:r>
            <a:r>
              <a:rPr lang="en-US" sz="2000" b="1" i="1" dirty="0" smtClean="0">
                <a:solidFill>
                  <a:schemeClr val="tx2"/>
                </a:solidFill>
              </a:rPr>
              <a:t>TML Deputy </a:t>
            </a:r>
            <a:r>
              <a:rPr lang="en-US" sz="2000" b="1" i="1" dirty="0">
                <a:solidFill>
                  <a:schemeClr val="tx2"/>
                </a:solidFill>
              </a:rPr>
              <a:t>Executive Director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2"/>
                </a:solidFill>
              </a:rPr>
              <a:t>Scott </a:t>
            </a:r>
            <a:r>
              <a:rPr lang="en-US" sz="2000" b="1" i="1" dirty="0">
                <a:solidFill>
                  <a:schemeClr val="tx2"/>
                </a:solidFill>
              </a:rPr>
              <a:t>Houston, </a:t>
            </a:r>
            <a:r>
              <a:rPr lang="en-US" sz="2000" b="1" i="1" dirty="0" smtClean="0">
                <a:solidFill>
                  <a:schemeClr val="tx2"/>
                </a:solidFill>
              </a:rPr>
              <a:t>TML General </a:t>
            </a:r>
            <a:r>
              <a:rPr lang="en-US" sz="2000" b="1" i="1" dirty="0">
                <a:solidFill>
                  <a:schemeClr val="tx2"/>
                </a:solidFill>
              </a:rPr>
              <a:t>Counsel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2"/>
                </a:solidFill>
              </a:rPr>
              <a:t>Bill </a:t>
            </a:r>
            <a:r>
              <a:rPr lang="en-US" sz="2000" b="1" i="1" dirty="0">
                <a:solidFill>
                  <a:schemeClr val="tx2"/>
                </a:solidFill>
              </a:rPr>
              <a:t>Longley, </a:t>
            </a:r>
            <a:r>
              <a:rPr lang="en-US" sz="2000" b="1" i="1" dirty="0" smtClean="0">
                <a:solidFill>
                  <a:schemeClr val="tx2"/>
                </a:solidFill>
              </a:rPr>
              <a:t>TML Legislative Counsel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chemeClr val="tx2"/>
                </a:solidFill>
              </a:rPr>
              <a:t>Snapper </a:t>
            </a:r>
            <a:r>
              <a:rPr lang="en-US" sz="2000" b="1" i="1" dirty="0" err="1" smtClean="0">
                <a:solidFill>
                  <a:schemeClr val="tx2"/>
                </a:solidFill>
              </a:rPr>
              <a:t>Carr</a:t>
            </a:r>
            <a:r>
              <a:rPr lang="en-US" sz="2000" b="1" i="1" dirty="0" smtClean="0">
                <a:solidFill>
                  <a:schemeClr val="tx2"/>
                </a:solidFill>
              </a:rPr>
              <a:t>, Focused Advocacy General Counsel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Columns.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957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pit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258">
            <a:off x="597629" y="3146192"/>
            <a:ext cx="1900210" cy="19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ityHal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07006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Other Finance/Administration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366" y="1905000"/>
            <a:ext cx="8229600" cy="4525963"/>
          </a:xfrm>
        </p:spPr>
        <p:txBody>
          <a:bodyPr/>
          <a:lstStyle/>
          <a:p>
            <a:r>
              <a:rPr lang="en-US" b="1" dirty="0"/>
              <a:t>HB 1 (Otto/Nelson):  </a:t>
            </a:r>
            <a:r>
              <a:rPr lang="en-US" dirty="0"/>
              <a:t>State Budget</a:t>
            </a:r>
          </a:p>
          <a:p>
            <a:r>
              <a:rPr lang="en-US" b="1" dirty="0" smtClean="0"/>
              <a:t>HB 23 (S. Davis/Huffman):  </a:t>
            </a:r>
            <a:r>
              <a:rPr lang="en-US" dirty="0" smtClean="0"/>
              <a:t>Conflicts disclosure</a:t>
            </a:r>
          </a:p>
          <a:p>
            <a:r>
              <a:rPr lang="en-US" b="1" dirty="0" smtClean="0"/>
              <a:t>HB 1378 (Flynn/Bettencourt):  </a:t>
            </a:r>
            <a:r>
              <a:rPr lang="en-US" dirty="0" smtClean="0"/>
              <a:t>Local debt reporting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Municipal Courts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8229600" cy="4525963"/>
          </a:xfrm>
        </p:spPr>
        <p:txBody>
          <a:bodyPr/>
          <a:lstStyle/>
          <a:p>
            <a:r>
              <a:rPr lang="en-US" b="1" dirty="0" smtClean="0"/>
              <a:t>HB </a:t>
            </a:r>
            <a:r>
              <a:rPr lang="en-US" b="1" dirty="0"/>
              <a:t>1436 (</a:t>
            </a:r>
            <a:r>
              <a:rPr lang="en-US" b="1" dirty="0" err="1"/>
              <a:t>Smithee</a:t>
            </a:r>
            <a:r>
              <a:rPr lang="en-US" b="1" dirty="0"/>
              <a:t>/Lucio</a:t>
            </a:r>
            <a:r>
              <a:rPr lang="en-US" b="1" dirty="0" smtClean="0"/>
              <a:t>):  </a:t>
            </a:r>
            <a:r>
              <a:rPr lang="en-US" dirty="0"/>
              <a:t>Dangerous </a:t>
            </a:r>
            <a:r>
              <a:rPr lang="en-US" dirty="0" smtClean="0"/>
              <a:t>dog appeals</a:t>
            </a:r>
          </a:p>
          <a:p>
            <a:r>
              <a:rPr lang="en-US" b="1" dirty="0"/>
              <a:t>H.B. 1386 (Raymond/Ellis</a:t>
            </a:r>
            <a:r>
              <a:rPr lang="en-US" b="1" dirty="0" smtClean="0"/>
              <a:t>):  </a:t>
            </a:r>
            <a:r>
              <a:rPr lang="en-US" dirty="0" smtClean="0"/>
              <a:t>Number of attorneys for defense or prosecution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Community/Economic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r>
              <a:rPr lang="en-US" b="1" dirty="0" smtClean="0"/>
              <a:t>HB </a:t>
            </a:r>
            <a:r>
              <a:rPr lang="en-US" b="1" dirty="0"/>
              <a:t>1736 (</a:t>
            </a:r>
            <a:r>
              <a:rPr lang="en-US" b="1" dirty="0" err="1"/>
              <a:t>Villalba</a:t>
            </a:r>
            <a:r>
              <a:rPr lang="en-US" b="1" dirty="0"/>
              <a:t>/Fraser</a:t>
            </a:r>
            <a:r>
              <a:rPr lang="en-US" b="1" dirty="0" smtClean="0"/>
              <a:t>): </a:t>
            </a:r>
            <a:r>
              <a:rPr lang="en-US" dirty="0" smtClean="0"/>
              <a:t>Energy </a:t>
            </a:r>
            <a:r>
              <a:rPr lang="en-US" dirty="0"/>
              <a:t>e</a:t>
            </a:r>
            <a:r>
              <a:rPr lang="en-US" dirty="0" smtClean="0"/>
              <a:t>fficiency </a:t>
            </a:r>
            <a:r>
              <a:rPr lang="en-US" dirty="0"/>
              <a:t>s</a:t>
            </a:r>
            <a:r>
              <a:rPr lang="en-US" dirty="0" smtClean="0"/>
              <a:t>tandards</a:t>
            </a:r>
            <a:endParaRPr lang="en-US" dirty="0"/>
          </a:p>
          <a:p>
            <a:r>
              <a:rPr lang="en-US" b="1" dirty="0" smtClean="0"/>
              <a:t>HB </a:t>
            </a:r>
            <a:r>
              <a:rPr lang="en-US" b="1" dirty="0"/>
              <a:t>1949 (Springer/V. Taylor</a:t>
            </a:r>
            <a:r>
              <a:rPr lang="en-US" b="1" dirty="0" smtClean="0"/>
              <a:t>): </a:t>
            </a:r>
            <a:r>
              <a:rPr lang="en-US" dirty="0" smtClean="0"/>
              <a:t>Annexation</a:t>
            </a:r>
            <a:r>
              <a:rPr lang="en-US" dirty="0"/>
              <a:t> </a:t>
            </a:r>
            <a:r>
              <a:rPr lang="en-US" dirty="0" smtClean="0"/>
              <a:t>of roads or general law annexation of noncontiguous area</a:t>
            </a:r>
          </a:p>
          <a:p>
            <a:r>
              <a:rPr lang="en-US" b="1" dirty="0"/>
              <a:t>H.B. 2735 (</a:t>
            </a:r>
            <a:r>
              <a:rPr lang="en-US" b="1" dirty="0" err="1"/>
              <a:t>Capriglione</a:t>
            </a:r>
            <a:r>
              <a:rPr lang="en-US" b="1" dirty="0"/>
              <a:t>/Hancock): </a:t>
            </a:r>
            <a:r>
              <a:rPr lang="en-US" dirty="0"/>
              <a:t>Wet/dry status after </a:t>
            </a:r>
            <a:r>
              <a:rPr lang="en-US" dirty="0" smtClean="0"/>
              <a:t>annexation</a:t>
            </a:r>
          </a:p>
          <a:p>
            <a:r>
              <a:rPr lang="en-US" b="1" dirty="0"/>
              <a:t>SB 1812 (</a:t>
            </a:r>
            <a:r>
              <a:rPr lang="en-US" b="1" dirty="0" err="1"/>
              <a:t>Kolkhorst</a:t>
            </a:r>
            <a:r>
              <a:rPr lang="en-US" b="1" dirty="0"/>
              <a:t>/</a:t>
            </a:r>
            <a:r>
              <a:rPr lang="en-US" b="1" dirty="0" err="1"/>
              <a:t>Geren</a:t>
            </a:r>
            <a:r>
              <a:rPr lang="en-US" b="1" dirty="0"/>
              <a:t>):  </a:t>
            </a:r>
            <a:r>
              <a:rPr lang="en-US" dirty="0"/>
              <a:t>Eminent </a:t>
            </a:r>
            <a:r>
              <a:rPr lang="en-US" dirty="0" smtClean="0"/>
              <a:t>   domain </a:t>
            </a:r>
            <a:r>
              <a:rPr lang="en-US" dirty="0"/>
              <a:t>reporting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Personnel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r>
              <a:rPr lang="en-US" b="1" dirty="0" smtClean="0"/>
              <a:t>H.B</a:t>
            </a:r>
            <a:r>
              <a:rPr lang="en-US" b="1" dirty="0"/>
              <a:t>. 593 (</a:t>
            </a:r>
            <a:r>
              <a:rPr lang="en-US" b="1" dirty="0" smtClean="0"/>
              <a:t>Collier/</a:t>
            </a:r>
            <a:r>
              <a:rPr lang="en-US" b="1" dirty="0" err="1" smtClean="0"/>
              <a:t>Whitmire</a:t>
            </a:r>
            <a:r>
              <a:rPr lang="en-US" b="1" dirty="0" smtClean="0"/>
              <a:t>):  </a:t>
            </a:r>
            <a:r>
              <a:rPr lang="en-US" dirty="0" smtClean="0"/>
              <a:t>Police animal </a:t>
            </a:r>
            <a:r>
              <a:rPr lang="en-US" dirty="0"/>
              <a:t>e</a:t>
            </a:r>
            <a:r>
              <a:rPr lang="en-US" dirty="0" smtClean="0"/>
              <a:t>ncounter training </a:t>
            </a:r>
          </a:p>
          <a:p>
            <a:r>
              <a:rPr lang="en-US" b="1" dirty="0"/>
              <a:t>H.B. 786 (</a:t>
            </a:r>
            <a:r>
              <a:rPr lang="en-US" b="1" dirty="0" err="1"/>
              <a:t>Walle</a:t>
            </a:r>
            <a:r>
              <a:rPr lang="en-US" b="1" dirty="0"/>
              <a:t>/</a:t>
            </a:r>
            <a:r>
              <a:rPr lang="en-US" b="1" dirty="0" err="1"/>
              <a:t>Zaffirini</a:t>
            </a:r>
            <a:r>
              <a:rPr lang="en-US" b="1" dirty="0" smtClean="0"/>
              <a:t>): </a:t>
            </a:r>
            <a:r>
              <a:rPr lang="en-US" dirty="0" smtClean="0"/>
              <a:t>Breastfeeding </a:t>
            </a:r>
          </a:p>
          <a:p>
            <a:r>
              <a:rPr lang="en-US" b="1" dirty="0"/>
              <a:t>H.B. 1151 (S. Thompson/Garcia</a:t>
            </a:r>
            <a:r>
              <a:rPr lang="en-US" b="1" dirty="0" smtClean="0"/>
              <a:t>): </a:t>
            </a:r>
            <a:r>
              <a:rPr lang="en-US" dirty="0" smtClean="0"/>
              <a:t>Harassment of unpaid interns </a:t>
            </a:r>
          </a:p>
          <a:p>
            <a:r>
              <a:rPr lang="en-US" b="1" dirty="0"/>
              <a:t>HB 2828 (Phillips/Burton):  </a:t>
            </a:r>
            <a:r>
              <a:rPr lang="en-US" dirty="0"/>
              <a:t>Criminal background check </a:t>
            </a:r>
            <a:r>
              <a:rPr lang="en-US" dirty="0" smtClean="0"/>
              <a:t>for </a:t>
            </a:r>
            <a:r>
              <a:rPr lang="en-US" dirty="0"/>
              <a:t>applicants, </a:t>
            </a:r>
            <a:r>
              <a:rPr lang="en-US" dirty="0" smtClean="0"/>
              <a:t>     employees</a:t>
            </a:r>
            <a:r>
              <a:rPr lang="en-US" dirty="0"/>
              <a:t>, vendors, volunteers</a:t>
            </a:r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Public Safety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b="1" dirty="0" smtClean="0"/>
              <a:t>HB </a:t>
            </a:r>
            <a:r>
              <a:rPr lang="en-US" b="1" dirty="0"/>
              <a:t>324 (</a:t>
            </a:r>
            <a:r>
              <a:rPr lang="en-US" b="1" dirty="0" smtClean="0"/>
              <a:t>Dutton/Burton): </a:t>
            </a:r>
            <a:r>
              <a:rPr lang="en-US" dirty="0" smtClean="0"/>
              <a:t>Body </a:t>
            </a:r>
            <a:r>
              <a:rPr lang="en-US" dirty="0"/>
              <a:t>c</a:t>
            </a:r>
            <a:r>
              <a:rPr lang="en-US" dirty="0" smtClean="0"/>
              <a:t>avity searches</a:t>
            </a:r>
          </a:p>
          <a:p>
            <a:r>
              <a:rPr lang="en-US" b="1" dirty="0" smtClean="0"/>
              <a:t>HB </a:t>
            </a:r>
            <a:r>
              <a:rPr lang="en-US" b="1" dirty="0"/>
              <a:t>910 (Phillips/Estes): </a:t>
            </a:r>
            <a:r>
              <a:rPr lang="en-US" dirty="0"/>
              <a:t>Handgun open carry </a:t>
            </a:r>
          </a:p>
          <a:p>
            <a:r>
              <a:rPr lang="en-US" b="1" dirty="0"/>
              <a:t>HB 1036 (E. Johnson/</a:t>
            </a:r>
            <a:r>
              <a:rPr lang="en-US" b="1" dirty="0" err="1"/>
              <a:t>Whitmire</a:t>
            </a:r>
            <a:r>
              <a:rPr lang="en-US" b="1" dirty="0"/>
              <a:t>): </a:t>
            </a:r>
            <a:r>
              <a:rPr lang="en-US" dirty="0"/>
              <a:t>Police officer-involved injury or death </a:t>
            </a:r>
            <a:r>
              <a:rPr lang="en-US" dirty="0" smtClean="0"/>
              <a:t>reporting</a:t>
            </a:r>
          </a:p>
          <a:p>
            <a:r>
              <a:rPr lang="en-US" b="1" dirty="0"/>
              <a:t>SB 158 (West/Fletcher):  </a:t>
            </a:r>
            <a:r>
              <a:rPr lang="en-US" dirty="0"/>
              <a:t>Body </a:t>
            </a:r>
            <a:r>
              <a:rPr lang="en-US" dirty="0" smtClean="0"/>
              <a:t>cameras</a:t>
            </a:r>
          </a:p>
          <a:p>
            <a:r>
              <a:rPr lang="en-US" b="1" dirty="0"/>
              <a:t>SB 273 (Campbell/Guillen):  </a:t>
            </a:r>
            <a:r>
              <a:rPr lang="en-US" dirty="0"/>
              <a:t>Concealed handgun signs </a:t>
            </a:r>
          </a:p>
          <a:p>
            <a:r>
              <a:rPr lang="en-US" b="1" dirty="0" smtClean="0"/>
              <a:t>SB </a:t>
            </a:r>
            <a:r>
              <a:rPr lang="en-US" b="1" dirty="0"/>
              <a:t>1593 (Lucio/Lucio):  </a:t>
            </a:r>
            <a:r>
              <a:rPr lang="en-US" dirty="0"/>
              <a:t>Sale of fireworks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Utilities and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b="1" dirty="0" smtClean="0"/>
              <a:t>HB </a:t>
            </a:r>
            <a:r>
              <a:rPr lang="en-US" b="1" dirty="0"/>
              <a:t>40 (Darby/Fraser</a:t>
            </a:r>
            <a:r>
              <a:rPr lang="en-US" b="1" dirty="0" smtClean="0"/>
              <a:t>): </a:t>
            </a:r>
            <a:r>
              <a:rPr lang="en-US" dirty="0" smtClean="0"/>
              <a:t>Oil </a:t>
            </a:r>
            <a:r>
              <a:rPr lang="en-US" dirty="0"/>
              <a:t>and g</a:t>
            </a:r>
            <a:r>
              <a:rPr lang="en-US" dirty="0" smtClean="0"/>
              <a:t>as operations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[Oil and Gas House Floor Debate Video</a:t>
            </a:r>
            <a:r>
              <a:rPr lang="en-US" dirty="0" smtClean="0"/>
              <a:t>]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876365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www.tml.org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177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3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9372600" cy="5638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97674"/>
              </p:ext>
            </p:extLst>
          </p:nvPr>
        </p:nvGraphicFramePr>
        <p:xfrm>
          <a:off x="381001" y="1447800"/>
          <a:ext cx="8534400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920"/>
                <a:gridCol w="1706881"/>
                <a:gridCol w="1517227"/>
                <a:gridCol w="2086186"/>
                <a:gridCol w="2086186"/>
              </a:tblGrid>
              <a:tr h="8566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Year</a:t>
                      </a:r>
                      <a:endParaRPr lang="en-US" sz="1000" b="1" u="sng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Bills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Introduced</a:t>
                      </a:r>
                      <a:r>
                        <a:rPr lang="en-US" sz="1000" u="none" strike="noStrike">
                          <a:effectLst/>
                        </a:rPr>
                        <a:t> *</a:t>
                      </a:r>
                      <a:endParaRPr lang="en-US" sz="1000" b="1" u="sng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Bills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Passed</a:t>
                      </a:r>
                      <a:endParaRPr lang="en-US" sz="1000" b="1" u="sng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City-Related </a:t>
                      </a:r>
                      <a:r>
                        <a:rPr lang="en-US" sz="1200" u="sng">
                          <a:effectLst/>
                        </a:rPr>
                        <a:t>Bills Introduced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City-Related </a:t>
                      </a:r>
                      <a:r>
                        <a:rPr lang="en-US" sz="1200" u="sng">
                          <a:effectLst/>
                        </a:rPr>
                        <a:t>Bills Passed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2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5,712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1,621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1,200+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150+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2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5,754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1,403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1,200+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110+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2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5,369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1,397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1,200+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105+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2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6,374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1,495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1,200+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120+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2009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7,609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1,468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1,500+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120+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2011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6,303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1,410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1,500+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160+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3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2013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6,061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6,476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1,437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1,329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1,700+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1,600</a:t>
                      </a:r>
                      <a:r>
                        <a:rPr lang="en-US" sz="1200" dirty="0">
                          <a:effectLst/>
                        </a:rPr>
                        <a:t>+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220+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220+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0515">
                <a:tc gridSpan="5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* Includes bills and proposed Constitutional amendments; regular session only.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00250" y="2660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Here’s what that looks like on the bill filing deadline</a:t>
            </a:r>
            <a:endParaRPr lang="en-US" dirty="0"/>
          </a:p>
        </p:txBody>
      </p:sp>
      <p:pic>
        <p:nvPicPr>
          <p:cNvPr id="1026" name="Picture 2" descr="P:\b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043082" cy="40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804234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“Cutting Room Floor”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League and city officials defeated legislation that would have: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Reduced </a:t>
            </a:r>
            <a:r>
              <a:rPr lang="en-US" sz="2400" dirty="0"/>
              <a:t>the current cap on annual increases in residential appraisals from 10 percent to some lesser amount, applied the cap to all real property; or capped city revenues</a:t>
            </a:r>
            <a:r>
              <a:rPr lang="en-US" sz="2400" dirty="0" smtClean="0"/>
              <a:t>.  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400" dirty="0"/>
              <a:t>Limited the ability of cities to issue debt.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400" dirty="0"/>
              <a:t>Eliminated municipal annexation authority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[House Floor Annexation Debate Video]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“Cutting Room Floor”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League and city officials also defeated legislation that would have: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sz="2400" dirty="0" smtClean="0"/>
              <a:t>Eliminated </a:t>
            </a:r>
            <a:r>
              <a:rPr lang="en-US" sz="2400" dirty="0"/>
              <a:t>the ability of city officials to lobby or to join an association that lobbies on their behalf.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sz="2400" dirty="0"/>
              <a:t>Required a city to pay money damages for a violation of the permit vesting law.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sz="2400" dirty="0"/>
              <a:t>Required expensive cost-benefit analysis and reporting prior to </a:t>
            </a:r>
            <a:r>
              <a:rPr lang="en-US" sz="2400" dirty="0" smtClean="0"/>
              <a:t>the </a:t>
            </a:r>
            <a:r>
              <a:rPr lang="en-US" sz="2400" dirty="0"/>
              <a:t>adoption or amendment of building codes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sz="2400" dirty="0" smtClean="0"/>
              <a:t>Make criminals out of police officers who enforce          federal law.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“Cutting Room Floor”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defeated PREEMPTION legislation that would have:</a:t>
            </a:r>
          </a:p>
          <a:p>
            <a:pPr marL="457200" lvl="0" indent="-457200">
              <a:buFont typeface="+mj-lt"/>
              <a:buAutoNum type="arabicPeriod" startAt="9"/>
            </a:pPr>
            <a:r>
              <a:rPr lang="en-US" sz="2400" dirty="0" smtClean="0"/>
              <a:t>Eliminated </a:t>
            </a:r>
            <a:r>
              <a:rPr lang="en-US" sz="2400" dirty="0"/>
              <a:t>the concept of “home rule” cities.</a:t>
            </a:r>
          </a:p>
          <a:p>
            <a:pPr marL="457200" lvl="0" indent="-457200">
              <a:buFont typeface="+mj-lt"/>
              <a:buAutoNum type="arabicPeriod" startAt="9"/>
            </a:pPr>
            <a:r>
              <a:rPr lang="en-US" sz="2400" dirty="0"/>
              <a:t>Preempted </a:t>
            </a:r>
            <a:r>
              <a:rPr lang="en-US" sz="2400" dirty="0" smtClean="0"/>
              <a:t>ANY city </a:t>
            </a:r>
            <a:r>
              <a:rPr lang="en-US" sz="2400" dirty="0"/>
              <a:t>regulation not expressly authorized by state </a:t>
            </a:r>
            <a:r>
              <a:rPr lang="en-US" sz="2400" dirty="0" smtClean="0"/>
              <a:t>law, or specifically preempted ordinances  on </a:t>
            </a:r>
            <a:r>
              <a:rPr lang="en-US" sz="2400" dirty="0"/>
              <a:t>plastic </a:t>
            </a:r>
            <a:r>
              <a:rPr lang="en-US" sz="2400" dirty="0" smtClean="0"/>
              <a:t>bags, payday/auto </a:t>
            </a:r>
            <a:r>
              <a:rPr lang="en-US" sz="2400" dirty="0"/>
              <a:t>title </a:t>
            </a:r>
            <a:r>
              <a:rPr lang="en-US" sz="2400" dirty="0" smtClean="0"/>
              <a:t>lenders, Uber/Lyft, red light cameras, texting while driving, and more.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T:\Legislative Update\Legislative Updates 2015\Ben Sargent Cartoon for Final Wrap UP.tif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799"/>
            <a:ext cx="5867400" cy="3124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6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Property Tax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20573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HB 1953 (D. </a:t>
            </a:r>
            <a:r>
              <a:rPr lang="en-US" b="1" dirty="0" err="1" smtClean="0"/>
              <a:t>Bonnen</a:t>
            </a:r>
            <a:r>
              <a:rPr lang="en-US" b="1" dirty="0" smtClean="0"/>
              <a:t>/Hinojosa): </a:t>
            </a:r>
            <a:r>
              <a:rPr lang="en-US" dirty="0" smtClean="0"/>
              <a:t>Property tax rate notice deadline</a:t>
            </a:r>
          </a:p>
          <a:p>
            <a:r>
              <a:rPr lang="en-US" b="1" dirty="0" smtClean="0"/>
              <a:t>SB 1/SJR 1 (Nelson/D. </a:t>
            </a:r>
            <a:r>
              <a:rPr lang="en-US" b="1" dirty="0" err="1" smtClean="0"/>
              <a:t>Bonnen</a:t>
            </a:r>
            <a:r>
              <a:rPr lang="en-US" b="1" dirty="0" smtClean="0"/>
              <a:t>):  </a:t>
            </a:r>
            <a:r>
              <a:rPr lang="en-US" dirty="0" smtClean="0"/>
              <a:t>$25k school district homestead exemption</a:t>
            </a:r>
          </a:p>
          <a:p>
            <a:r>
              <a:rPr lang="en-US" b="1" dirty="0" smtClean="0"/>
              <a:t>SB 1760 (Creighton/D. </a:t>
            </a:r>
            <a:r>
              <a:rPr lang="en-US" b="1" dirty="0" err="1" smtClean="0"/>
              <a:t>Bonnen</a:t>
            </a:r>
            <a:r>
              <a:rPr lang="en-US" b="1" dirty="0" smtClean="0"/>
              <a:t>):  </a:t>
            </a:r>
            <a:r>
              <a:rPr lang="en-US" dirty="0" smtClean="0"/>
              <a:t>60 % vote, notice, refunds, </a:t>
            </a:r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/>
              <a:t>tax rate notice deadline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Purchasing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298" y="2328520"/>
            <a:ext cx="8229600" cy="4525963"/>
          </a:xfrm>
        </p:spPr>
        <p:txBody>
          <a:bodyPr/>
          <a:lstStyle/>
          <a:p>
            <a:r>
              <a:rPr lang="en-US" b="1" dirty="0" smtClean="0"/>
              <a:t>HB 1295 (</a:t>
            </a:r>
            <a:r>
              <a:rPr lang="en-US" b="1" dirty="0" err="1" smtClean="0"/>
              <a:t>Capriglione</a:t>
            </a:r>
            <a:r>
              <a:rPr lang="en-US" b="1" dirty="0" smtClean="0"/>
              <a:t>/</a:t>
            </a:r>
            <a:r>
              <a:rPr lang="en-US" b="1" dirty="0" err="1" smtClean="0"/>
              <a:t>Kolkhorst</a:t>
            </a:r>
            <a:r>
              <a:rPr lang="en-US" b="1" dirty="0" smtClean="0"/>
              <a:t>):  </a:t>
            </a:r>
            <a:r>
              <a:rPr lang="en-US" dirty="0" smtClean="0"/>
              <a:t>Vendor disclosure – SEEKING VETO</a:t>
            </a:r>
          </a:p>
          <a:p>
            <a:r>
              <a:rPr lang="en-US" b="1" dirty="0" smtClean="0"/>
              <a:t>HB 2049 (Darby/</a:t>
            </a:r>
            <a:r>
              <a:rPr lang="en-US" b="1" dirty="0" err="1" smtClean="0"/>
              <a:t>Eltife</a:t>
            </a:r>
            <a:r>
              <a:rPr lang="en-US" b="1" dirty="0" smtClean="0"/>
              <a:t>):  </a:t>
            </a:r>
            <a:r>
              <a:rPr lang="en-US" dirty="0" smtClean="0"/>
              <a:t>Duty to defend in architects/engineers contracts</a:t>
            </a:r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Open Government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HB 283 (Fallon/Creighton):  </a:t>
            </a:r>
            <a:r>
              <a:rPr lang="en-US" sz="2800" dirty="0" smtClean="0"/>
              <a:t>Recording  and broadcasting of meetings in cities over 50,000</a:t>
            </a:r>
          </a:p>
          <a:p>
            <a:r>
              <a:rPr lang="en-US" sz="2800" b="1" dirty="0" smtClean="0"/>
              <a:t>HB 685 (Sheets/Hancock): </a:t>
            </a:r>
            <a:r>
              <a:rPr lang="en-US" sz="2800" dirty="0" smtClean="0"/>
              <a:t>PIA and website information</a:t>
            </a:r>
          </a:p>
          <a:p>
            <a:r>
              <a:rPr lang="en-US" sz="2800" b="1" dirty="0" smtClean="0"/>
              <a:t>HB 2134 (Burkett/Hall):  </a:t>
            </a:r>
            <a:r>
              <a:rPr lang="en-US" sz="2800" dirty="0" smtClean="0"/>
              <a:t>Email clarification</a:t>
            </a:r>
          </a:p>
          <a:p>
            <a:r>
              <a:rPr lang="en-US" sz="2800" b="1" dirty="0" smtClean="0"/>
              <a:t>HB 2152 (Fletcher/Estes):  </a:t>
            </a:r>
            <a:r>
              <a:rPr lang="en-US" sz="2800" dirty="0" smtClean="0"/>
              <a:t>Military service information</a:t>
            </a:r>
          </a:p>
          <a:p>
            <a:r>
              <a:rPr lang="en-US" sz="2800" b="1" dirty="0" smtClean="0"/>
              <a:t>HB 2163 (Hernandez/Perry):  </a:t>
            </a:r>
            <a:r>
              <a:rPr lang="en-US" sz="2800" dirty="0" smtClean="0"/>
              <a:t>Auto accident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a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legal template</Template>
  <TotalTime>1067</TotalTime>
  <Words>621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legal 2</vt:lpstr>
      <vt:lpstr>TML Legislative Update: Local Control Takes Some Hits But Mostly Survives</vt:lpstr>
      <vt:lpstr> The Numbers</vt:lpstr>
      <vt:lpstr> Here’s what that looks like on the bill filing deadline</vt:lpstr>
      <vt:lpstr> The “Cutting Room Floor” </vt:lpstr>
      <vt:lpstr> The “Cutting Room Floor” </vt:lpstr>
      <vt:lpstr> The “Cutting Room Floor” </vt:lpstr>
      <vt:lpstr> Property Tax </vt:lpstr>
      <vt:lpstr> Purchasing </vt:lpstr>
      <vt:lpstr> Open Government </vt:lpstr>
      <vt:lpstr> Other Finance/Administration </vt:lpstr>
      <vt:lpstr> Municipal Courts </vt:lpstr>
      <vt:lpstr> Community/Economic Development</vt:lpstr>
      <vt:lpstr> Personnel </vt:lpstr>
      <vt:lpstr> Public Safety </vt:lpstr>
      <vt:lpstr> Utilities and Environment</vt:lpstr>
      <vt:lpstr> QUESTIONS?</vt:lpstr>
    </vt:vector>
  </TitlesOfParts>
  <Company>TML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AMCC Legislative Update</dc:title>
  <dc:creator>Bennett Sandlin</dc:creator>
  <cp:lastModifiedBy>Scott Houston</cp:lastModifiedBy>
  <cp:revision>151</cp:revision>
  <dcterms:created xsi:type="dcterms:W3CDTF">2015-02-12T14:10:49Z</dcterms:created>
  <dcterms:modified xsi:type="dcterms:W3CDTF">2015-06-16T14:42:25Z</dcterms:modified>
</cp:coreProperties>
</file>