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301" r:id="rId3"/>
    <p:sldId id="304" r:id="rId4"/>
    <p:sldId id="258" r:id="rId5"/>
    <p:sldId id="259" r:id="rId6"/>
    <p:sldId id="272" r:id="rId7"/>
    <p:sldId id="260" r:id="rId8"/>
    <p:sldId id="261" r:id="rId9"/>
    <p:sldId id="273" r:id="rId10"/>
    <p:sldId id="266" r:id="rId11"/>
    <p:sldId id="270" r:id="rId12"/>
    <p:sldId id="274" r:id="rId13"/>
    <p:sldId id="303" r:id="rId14"/>
    <p:sldId id="271" r:id="rId15"/>
  </p:sldIdLst>
  <p:sldSz cx="18288000" cy="10287000"/>
  <p:notesSz cx="70104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Bold" panose="020B0604020202020204" charset="0"/>
      <p:regular r:id="rId21"/>
    </p:embeddedFont>
    <p:embeddedFont>
      <p:font typeface="Fira Sans Medium" panose="020B0604020202020204" charset="0"/>
      <p:regular r:id="rId22"/>
    </p:embeddedFont>
    <p:embeddedFont>
      <p:font typeface="Open Sans Light" panose="020B0604020202020204" charset="0"/>
      <p:regular r:id="rId23"/>
    </p:embeddedFont>
    <p:embeddedFont>
      <p:font typeface="Fira Sans Light Bold" panose="020B0604020202020204" charset="0"/>
      <p:regular r:id="rId24"/>
    </p:embeddedFont>
    <p:embeddedFont>
      <p:font typeface="Open Sans" panose="020B0604020202020204" charset="0"/>
      <p:regular r:id="rId25"/>
    </p:embeddedFont>
    <p:embeddedFont>
      <p:font typeface="Fira Sans Light" panose="020B0604020202020204" charset="0"/>
      <p:regular r:id="rId26"/>
    </p:embeddedFont>
    <p:embeddedFont>
      <p:font typeface="Fira Sans Bold Bold" panose="020B0604020202020204" charset="0"/>
      <p:regular r:id="rId27"/>
    </p:embeddedFont>
    <p:embeddedFont>
      <p:font typeface="Fira Sans Medium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Brocato" initials="TLB" lastIdx="9" clrIdx="0">
    <p:extLst>
      <p:ext uri="{19B8F6BF-5375-455C-9EA6-DF929625EA0E}">
        <p15:presenceInfo xmlns:p15="http://schemas.microsoft.com/office/powerpoint/2012/main" userId="Thomas Broc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91"/>
    <a:srgbClr val="93B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4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3T15:10:57.709" idx="1">
    <p:pos x="14050" y="1194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8DCF3A-C4F9-424C-8D96-5CA361B0A9A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058BA6-A00A-4C90-8291-1ED73230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5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8BA6-A00A-4C90-8291-1ED732302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8BA6-A00A-4C90-8291-1ED732302F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8BA6-A00A-4C90-8291-1ED732302F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6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8BA6-A00A-4C90-8291-1ED732302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0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080052" y="-7723902"/>
            <a:ext cx="11032926" cy="9544289"/>
            <a:chOff x="0" y="0"/>
            <a:chExt cx="6209994" cy="5372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09994" cy="5372100"/>
            </a:xfrm>
            <a:custGeom>
              <a:avLst/>
              <a:gdLst/>
              <a:ahLst/>
              <a:cxnLst/>
              <a:rect l="l" t="t" r="r" b="b"/>
              <a:pathLst>
                <a:path w="6209994" h="5372100">
                  <a:moveTo>
                    <a:pt x="4659324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9325" y="5372100"/>
                  </a:lnTo>
                  <a:lnTo>
                    <a:pt x="6209994" y="2686050"/>
                  </a:lnTo>
                  <a:lnTo>
                    <a:pt x="4659324" y="0"/>
                  </a:lnTo>
                  <a:close/>
                </a:path>
              </a:pathLst>
            </a:custGeom>
            <a:solidFill>
              <a:srgbClr val="93BB37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5105400" y="0"/>
            <a:ext cx="17747471" cy="13720593"/>
            <a:chOff x="0" y="0"/>
            <a:chExt cx="7177842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77842" cy="5372100"/>
            </a:xfrm>
            <a:custGeom>
              <a:avLst/>
              <a:gdLst/>
              <a:ahLst/>
              <a:cxnLst/>
              <a:rect l="l" t="t" r="r" b="b"/>
              <a:pathLst>
                <a:path w="7177842" h="5372100">
                  <a:moveTo>
                    <a:pt x="562717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627172" y="5372100"/>
                  </a:lnTo>
                  <a:lnTo>
                    <a:pt x="7177842" y="2686050"/>
                  </a:lnTo>
                  <a:lnTo>
                    <a:pt x="5627172" y="0"/>
                  </a:lnTo>
                  <a:close/>
                </a:path>
              </a:pathLst>
            </a:custGeom>
            <a:solidFill>
              <a:srgbClr val="93BB3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b="25106"/>
          <a:stretch>
            <a:fillRect/>
          </a:stretch>
        </p:blipFill>
        <p:spPr>
          <a:xfrm>
            <a:off x="538766" y="57150"/>
            <a:ext cx="4352923" cy="166092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400800" y="3390900"/>
            <a:ext cx="12115800" cy="6044768"/>
            <a:chOff x="-70301" y="-904183"/>
            <a:chExt cx="16154400" cy="8059691"/>
          </a:xfrm>
        </p:grpSpPr>
        <p:sp>
          <p:nvSpPr>
            <p:cNvPr id="9" name="TextBox 9"/>
            <p:cNvSpPr txBox="1"/>
            <p:nvPr/>
          </p:nvSpPr>
          <p:spPr>
            <a:xfrm>
              <a:off x="742499" y="-904183"/>
              <a:ext cx="15341600" cy="52322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 spc="254" dirty="0" smtClean="0">
                  <a:solidFill>
                    <a:srgbClr val="FFFFFF"/>
                  </a:solidFill>
                  <a:latin typeface="Fira Sans Bold Bold"/>
                </a:rPr>
                <a:t>What Your City Needs to Know About Gas &amp; Electric Rate Filings</a:t>
              </a:r>
              <a:endParaRPr lang="en-US" sz="8499" spc="254" dirty="0">
                <a:solidFill>
                  <a:srgbClr val="FFFFFF"/>
                </a:solidFill>
                <a:latin typeface="Fira Sans Bold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70301" y="4642000"/>
              <a:ext cx="13286379" cy="2513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00"/>
                </a:lnSpc>
              </a:pPr>
              <a:r>
                <a:rPr lang="en-US" sz="3500" spc="105" dirty="0" err="1" smtClean="0">
                  <a:solidFill>
                    <a:srgbClr val="FFFFFF"/>
                  </a:solidFill>
                  <a:latin typeface="Fira Sans Light Bold"/>
                </a:rPr>
                <a:t>TCAA</a:t>
              </a:r>
              <a:r>
                <a:rPr lang="en-US" sz="3500" spc="105" dirty="0" smtClean="0">
                  <a:solidFill>
                    <a:srgbClr val="FFFFFF"/>
                  </a:solidFill>
                  <a:latin typeface="Fira Sans Light Bold"/>
                </a:rPr>
                <a:t> Conference</a:t>
              </a:r>
            </a:p>
            <a:p>
              <a:pPr algn="r">
                <a:lnSpc>
                  <a:spcPts val="4900"/>
                </a:lnSpc>
              </a:pPr>
              <a:r>
                <a:rPr lang="en-US" sz="3500" spc="105" dirty="0" smtClean="0">
                  <a:solidFill>
                    <a:srgbClr val="FFFFFF"/>
                  </a:solidFill>
                  <a:latin typeface="Fira Sans Light Bold"/>
                </a:rPr>
                <a:t>June 15, 2022</a:t>
              </a:r>
            </a:p>
            <a:p>
              <a:pPr algn="r">
                <a:lnSpc>
                  <a:spcPts val="4900"/>
                </a:lnSpc>
              </a:pPr>
              <a:r>
                <a:rPr lang="en-US" sz="3500" spc="105" dirty="0" smtClean="0">
                  <a:solidFill>
                    <a:srgbClr val="FFFFFF"/>
                  </a:solidFill>
                  <a:latin typeface="Fira Sans Light Bold"/>
                </a:rPr>
                <a:t>By</a:t>
              </a:r>
              <a:r>
                <a:rPr lang="en-US" sz="3500" spc="105" dirty="0">
                  <a:solidFill>
                    <a:srgbClr val="FFFFFF"/>
                  </a:solidFill>
                  <a:latin typeface="Fira Sans Light Bold"/>
                </a:rPr>
                <a:t>: </a:t>
              </a:r>
              <a:r>
                <a:rPr lang="en-US" sz="3500" spc="105" dirty="0" smtClean="0">
                  <a:solidFill>
                    <a:srgbClr val="FFFFFF"/>
                  </a:solidFill>
                  <a:latin typeface="Fira Sans Light Bold"/>
                </a:rPr>
                <a:t>Thomas </a:t>
              </a:r>
              <a:r>
                <a:rPr lang="en-US" sz="3500" spc="105" dirty="0" smtClean="0">
                  <a:solidFill>
                    <a:srgbClr val="FFFFFF"/>
                  </a:solidFill>
                  <a:latin typeface="Fira Sans Light Bold"/>
                </a:rPr>
                <a:t>Brocato &amp; Roslyn Dubberstein</a:t>
              </a:r>
              <a:endParaRPr lang="en-US" sz="3500" spc="105" dirty="0">
                <a:solidFill>
                  <a:srgbClr val="FFFFFF"/>
                </a:solidFill>
                <a:latin typeface="Fira Sans Light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13182600" y="9529065"/>
            <a:ext cx="15741700" cy="3210276"/>
          </a:xfrm>
          <a:custGeom>
            <a:avLst/>
            <a:gdLst/>
            <a:ahLst/>
            <a:cxnLst/>
            <a:rect l="l" t="t" r="r" b="b"/>
            <a:pathLst>
              <a:path w="26342280" h="5372100">
                <a:moveTo>
                  <a:pt x="24791611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4791611" y="5372100"/>
                </a:lnTo>
                <a:lnTo>
                  <a:pt x="26342280" y="2686050"/>
                </a:lnTo>
                <a:lnTo>
                  <a:pt x="24791611" y="0"/>
                </a:lnTo>
                <a:close/>
              </a:path>
            </a:pathLst>
          </a:custGeom>
          <a:solidFill>
            <a:srgbClr val="93BB37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1800972" y="2526211"/>
            <a:ext cx="814383" cy="87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8"/>
              </a:lnSpc>
            </a:pPr>
            <a:r>
              <a:rPr lang="en-US" sz="6153">
                <a:solidFill>
                  <a:srgbClr val="FFFFFF"/>
                </a:solidFill>
                <a:latin typeface="Fira Sans Medium Bold"/>
              </a:rPr>
              <a:t>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2968" y="2517961"/>
            <a:ext cx="8242932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2499" spc="12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2968" y="7552530"/>
            <a:ext cx="7822438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endParaRPr lang="en-US" sz="2499" spc="6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597572" y="2526211"/>
            <a:ext cx="814383" cy="87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8"/>
              </a:lnSpc>
            </a:pPr>
            <a:r>
              <a:rPr lang="en-US" sz="6153">
                <a:solidFill>
                  <a:srgbClr val="FFFFFF"/>
                </a:solidFill>
                <a:latin typeface="Fira Sans Medium Bold"/>
              </a:rPr>
              <a:t>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91491" y="2684380"/>
            <a:ext cx="5301618" cy="421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endParaRPr lang="en-US" sz="2499" spc="6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825300" y="7552530"/>
            <a:ext cx="7434000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endParaRPr lang="en-US" sz="2499" spc="6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228600" y="3102209"/>
            <a:ext cx="11829228" cy="23896"/>
          </a:xfrm>
          <a:prstGeom prst="line">
            <a:avLst/>
          </a:prstGeom>
          <a:ln w="76200" cap="rnd">
            <a:solidFill>
              <a:srgbClr val="D1F89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152400" y="330970"/>
            <a:ext cx="13182600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6000" dirty="0" smtClean="0">
                <a:solidFill>
                  <a:srgbClr val="93BB37"/>
                </a:solidFill>
                <a:latin typeface="Fira Sans Medium Bold"/>
              </a:rPr>
              <a:t>Energy Efficiency Cost Recovery Factor (</a:t>
            </a:r>
            <a:r>
              <a:rPr lang="en-US" sz="6000" dirty="0" err="1" smtClean="0">
                <a:solidFill>
                  <a:srgbClr val="93BB37"/>
                </a:solidFill>
                <a:latin typeface="Fira Sans Medium Bold"/>
              </a:rPr>
              <a:t>EECRF</a:t>
            </a:r>
            <a:r>
              <a:rPr lang="en-US" sz="6000" dirty="0" smtClean="0">
                <a:solidFill>
                  <a:srgbClr val="93BB37"/>
                </a:solidFill>
                <a:latin typeface="Fira Sans Medium Bold"/>
              </a:rPr>
              <a:t>)</a:t>
            </a:r>
            <a:endParaRPr lang="en-US" sz="6000" dirty="0">
              <a:solidFill>
                <a:srgbClr val="93BB37"/>
              </a:solidFill>
              <a:latin typeface="Fira Sans Medium Bold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 flipH="1">
            <a:off x="11957684" y="-2901267"/>
            <a:ext cx="8058361" cy="46010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7200" y="3402934"/>
            <a:ext cx="133035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Must </a:t>
            </a:r>
            <a:r>
              <a:rPr lang="en-US" sz="3600" dirty="0">
                <a:latin typeface="Fira Sans Light Bold" panose="020B0604020202020204" charset="0"/>
              </a:rPr>
              <a:t>be filed by June 1 each </a:t>
            </a:r>
            <a:r>
              <a:rPr lang="en-US" sz="3600" dirty="0" smtClean="0">
                <a:latin typeface="Fira Sans Light Bold" panose="020B0604020202020204" charset="0"/>
              </a:rPr>
              <a:t>year.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dirty="0" smtClean="0">
              <a:latin typeface="Fira Sans Light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Used to reflect changes in program costs and bonuses to minimize any over or under collection of energy efficiency costs resulting from the use of the </a:t>
            </a:r>
            <a:r>
              <a:rPr lang="en-US" sz="3600" dirty="0" err="1" smtClean="0">
                <a:latin typeface="Fira Sans Light Bold" panose="020B0604020202020204" charset="0"/>
              </a:rPr>
              <a:t>EECRF</a:t>
            </a:r>
            <a:r>
              <a:rPr lang="en-US" sz="3600" dirty="0" smtClean="0">
                <a:latin typeface="Fira Sans Light Bold" panose="020B060402020202020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dirty="0" smtClean="0">
              <a:latin typeface="Fira Sans Light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Does </a:t>
            </a:r>
            <a:r>
              <a:rPr lang="en-US" sz="3600" dirty="0">
                <a:latin typeface="Fira Sans Light Bold" panose="020B0604020202020204" charset="0"/>
              </a:rPr>
              <a:t>not require city action; cities do not have jurisdiction</a:t>
            </a:r>
            <a:r>
              <a:rPr lang="en-US" sz="3600" dirty="0" smtClean="0">
                <a:latin typeface="Fira Sans Light Bold" panose="020B060402020202020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dirty="0" smtClean="0">
              <a:latin typeface="Fira Sans Light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Cities can be reimbursed for reasonable cost of services associated with review of the application; reimbursed in subsequent year.</a:t>
            </a:r>
            <a:endParaRPr lang="en-US" sz="3600" dirty="0">
              <a:latin typeface="Fira Sans Light Bold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85779" y="97155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ira Sans Bold Bold" panose="020B0604020202020204" charset="0"/>
              </a:rPr>
              <a:t>Electric Ratemaking</a:t>
            </a:r>
            <a:endParaRPr lang="en-US" sz="2400" dirty="0">
              <a:solidFill>
                <a:schemeClr val="bg1"/>
              </a:solidFill>
              <a:latin typeface="Fira Sans Bold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/>
          <p:cNvGrpSpPr/>
          <p:nvPr/>
        </p:nvGrpSpPr>
        <p:grpSpPr>
          <a:xfrm>
            <a:off x="680652" y="9925849"/>
            <a:ext cx="16926697" cy="1542251"/>
            <a:chOff x="0" y="0"/>
            <a:chExt cx="58960502" cy="5372100"/>
          </a:xfrm>
          <a:solidFill>
            <a:srgbClr val="D1F891"/>
          </a:solidFill>
        </p:grpSpPr>
        <p:sp>
          <p:nvSpPr>
            <p:cNvPr id="18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9" name="Freeform 18"/>
          <p:cNvSpPr/>
          <p:nvPr/>
        </p:nvSpPr>
        <p:spPr>
          <a:xfrm>
            <a:off x="13182600" y="9529065"/>
            <a:ext cx="15741700" cy="3210276"/>
          </a:xfrm>
          <a:custGeom>
            <a:avLst/>
            <a:gdLst/>
            <a:ahLst/>
            <a:cxnLst/>
            <a:rect l="l" t="t" r="r" b="b"/>
            <a:pathLst>
              <a:path w="26342280" h="5372100">
                <a:moveTo>
                  <a:pt x="24791611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4791611" y="5372100"/>
                </a:lnTo>
                <a:lnTo>
                  <a:pt x="26342280" y="2686050"/>
                </a:lnTo>
                <a:lnTo>
                  <a:pt x="24791611" y="0"/>
                </a:lnTo>
                <a:close/>
              </a:path>
            </a:pathLst>
          </a:custGeom>
          <a:solidFill>
            <a:srgbClr val="93BB37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57200" y="-171691"/>
            <a:ext cx="17150148" cy="2513509"/>
            <a:chOff x="-832766" y="-3115069"/>
            <a:chExt cx="13646277" cy="3351345"/>
          </a:xfrm>
        </p:grpSpPr>
        <p:sp>
          <p:nvSpPr>
            <p:cNvPr id="5" name="TextBox 5"/>
            <p:cNvSpPr txBox="1"/>
            <p:nvPr/>
          </p:nvSpPr>
          <p:spPr>
            <a:xfrm>
              <a:off x="-832766" y="-3115069"/>
              <a:ext cx="13646277" cy="33513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9799"/>
                </a:lnSpc>
                <a:spcBef>
                  <a:spcPct val="0"/>
                </a:spcBef>
              </a:pPr>
              <a:r>
                <a:rPr lang="en-US" sz="5400" dirty="0" smtClean="0">
                  <a:solidFill>
                    <a:srgbClr val="93BB37"/>
                  </a:solidFill>
                  <a:latin typeface="Fira Sans Medium"/>
                </a:rPr>
                <a:t>Transmission Cost of Service (</a:t>
              </a:r>
              <a:r>
                <a:rPr lang="en-US" sz="5400" dirty="0" err="1" smtClean="0">
                  <a:solidFill>
                    <a:srgbClr val="93BB37"/>
                  </a:solidFill>
                  <a:latin typeface="Fira Sans Medium"/>
                </a:rPr>
                <a:t>TCOS</a:t>
              </a:r>
              <a:r>
                <a:rPr lang="en-US" sz="5400" dirty="0" smtClean="0">
                  <a:solidFill>
                    <a:srgbClr val="93BB37"/>
                  </a:solidFill>
                  <a:latin typeface="Fira Sans Medium"/>
                </a:rPr>
                <a:t>) and Interim </a:t>
              </a:r>
              <a:r>
                <a:rPr lang="en-US" sz="5400" dirty="0" err="1" smtClean="0">
                  <a:solidFill>
                    <a:srgbClr val="93BB37"/>
                  </a:solidFill>
                  <a:latin typeface="Fira Sans Medium"/>
                </a:rPr>
                <a:t>TCOS</a:t>
              </a:r>
              <a:endParaRPr lang="en-US" sz="5400" dirty="0">
                <a:solidFill>
                  <a:srgbClr val="93BB37"/>
                </a:solidFill>
                <a:latin typeface="Fira Sans Medium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-744926" y="-1383693"/>
              <a:ext cx="13433076" cy="41429"/>
            </a:xfrm>
            <a:prstGeom prst="line">
              <a:avLst/>
            </a:prstGeom>
            <a:ln w="38100" cap="rnd">
              <a:solidFill>
                <a:srgbClr val="D1F891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467497" y="1538184"/>
            <a:ext cx="14822745" cy="3000821"/>
            <a:chOff x="0" y="-38100"/>
            <a:chExt cx="19763660" cy="4001097"/>
          </a:xfrm>
        </p:grpSpPr>
        <p:sp>
          <p:nvSpPr>
            <p:cNvPr id="13" name="TextBox 13"/>
            <p:cNvSpPr txBox="1"/>
            <p:nvPr/>
          </p:nvSpPr>
          <p:spPr>
            <a:xfrm>
              <a:off x="790825" y="-38100"/>
              <a:ext cx="18972835" cy="40010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600" dirty="0">
                  <a:latin typeface="Fira Sans Light Bold" panose="020B0604020202020204" charset="0"/>
                </a:rPr>
                <a:t>Transmission utilities may update their transmission rates on an interim basis not more than twice per calendar year to reflect changes in invested capital. </a:t>
              </a:r>
              <a:endParaRPr lang="en-US" sz="3600" dirty="0" smtClean="0">
                <a:latin typeface="Fira Sans Light Bold" panose="020B0604020202020204" charset="0"/>
              </a:endParaRPr>
            </a:p>
            <a:p>
              <a:pPr>
                <a:lnSpc>
                  <a:spcPts val="3900"/>
                </a:lnSpc>
              </a:pPr>
              <a:endParaRPr lang="en-US" sz="3600" dirty="0">
                <a:latin typeface="Fira Sans Light Bold" panose="020B0604020202020204" charset="0"/>
              </a:endParaRPr>
            </a:p>
            <a:p>
              <a:pPr>
                <a:lnSpc>
                  <a:spcPts val="3900"/>
                </a:lnSpc>
              </a:pPr>
              <a:r>
                <a:rPr lang="en-US" sz="3600" dirty="0" smtClean="0">
                  <a:latin typeface="Fira Sans Light Bold" panose="020B0604020202020204" charset="0"/>
                </a:rPr>
                <a:t>Does not require city action; cities do not have jurisdiction.</a:t>
              </a:r>
            </a:p>
            <a:p>
              <a:pPr>
                <a:lnSpc>
                  <a:spcPts val="3900"/>
                </a:lnSpc>
              </a:pPr>
              <a:endParaRPr lang="en-US" sz="3600" dirty="0">
                <a:solidFill>
                  <a:srgbClr val="000000"/>
                </a:solidFill>
                <a:latin typeface="Fira Sans Medium"/>
              </a:endParaRPr>
            </a:p>
          </p:txBody>
        </p:sp>
        <p:grpSp>
          <p:nvGrpSpPr>
            <p:cNvPr id="14" name="Group 14"/>
            <p:cNvGrpSpPr/>
            <p:nvPr/>
          </p:nvGrpSpPr>
          <p:grpSpPr>
            <a:xfrm rot="-10800000">
              <a:off x="0" y="145848"/>
              <a:ext cx="367056" cy="317905"/>
              <a:chOff x="0" y="0"/>
              <a:chExt cx="6202680" cy="53721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93BB37"/>
              </a:solidFill>
            </p:spPr>
          </p:sp>
        </p:grpSp>
      </p:grpSp>
      <p:sp>
        <p:nvSpPr>
          <p:cNvPr id="50" name="Freeform 15"/>
          <p:cNvSpPr/>
          <p:nvPr/>
        </p:nvSpPr>
        <p:spPr>
          <a:xfrm rot="10800000">
            <a:off x="567594" y="3550371"/>
            <a:ext cx="275292" cy="238429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93BB37"/>
          </a:solidFill>
        </p:spPr>
      </p:sp>
      <p:pic>
        <p:nvPicPr>
          <p:cNvPr id="1026" name="Picture 2" descr="With New Tech, Panasonic Aims to Revive Interest in Delivering Broadband  Over Power Lines - IEEE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29" y="4939447"/>
            <a:ext cx="5955399" cy="3585394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585779" y="97155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ira Sans Bold Bold" panose="020B0604020202020204" charset="0"/>
              </a:rPr>
              <a:t>Electric Ratemaking</a:t>
            </a:r>
            <a:endParaRPr lang="en-US" sz="2400" dirty="0">
              <a:solidFill>
                <a:schemeClr val="bg1"/>
              </a:solidFill>
              <a:latin typeface="Fira Sans Bold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7837" y="-7606549"/>
            <a:ext cx="20164510" cy="9544289"/>
            <a:chOff x="0" y="0"/>
            <a:chExt cx="11349800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49799" cy="5372100"/>
            </a:xfrm>
            <a:custGeom>
              <a:avLst/>
              <a:gdLst/>
              <a:ahLst/>
              <a:cxnLst/>
              <a:rect l="l" t="t" r="r" b="b"/>
              <a:pathLst>
                <a:path w="11349799" h="5372100">
                  <a:moveTo>
                    <a:pt x="979913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799130" y="5372100"/>
                  </a:lnTo>
                  <a:lnTo>
                    <a:pt x="11349799" y="2686050"/>
                  </a:lnTo>
                  <a:lnTo>
                    <a:pt x="9799130" y="0"/>
                  </a:lnTo>
                  <a:close/>
                </a:path>
              </a:pathLst>
            </a:custGeom>
            <a:solidFill>
              <a:srgbClr val="D7F8C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144039" y="-7606549"/>
            <a:ext cx="20164510" cy="9544289"/>
            <a:chOff x="0" y="0"/>
            <a:chExt cx="1134980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49799" cy="5372100"/>
            </a:xfrm>
            <a:custGeom>
              <a:avLst/>
              <a:gdLst/>
              <a:ahLst/>
              <a:cxnLst/>
              <a:rect l="l" t="t" r="r" b="b"/>
              <a:pathLst>
                <a:path w="11349799" h="5372100">
                  <a:moveTo>
                    <a:pt x="979913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799130" y="5372100"/>
                  </a:lnTo>
                  <a:lnTo>
                    <a:pt x="11349799" y="2686050"/>
                  </a:lnTo>
                  <a:lnTo>
                    <a:pt x="9799130" y="0"/>
                  </a:lnTo>
                  <a:close/>
                </a:path>
              </a:pathLst>
            </a:custGeom>
            <a:solidFill>
              <a:srgbClr val="D1F89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3997541" y="-7606550"/>
            <a:ext cx="20164510" cy="9544289"/>
            <a:chOff x="0" y="0"/>
            <a:chExt cx="11349800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49799" cy="5372100"/>
            </a:xfrm>
            <a:custGeom>
              <a:avLst/>
              <a:gdLst/>
              <a:ahLst/>
              <a:cxnLst/>
              <a:rect l="l" t="t" r="r" b="b"/>
              <a:pathLst>
                <a:path w="11349799" h="5372100">
                  <a:moveTo>
                    <a:pt x="979913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799130" y="5372100"/>
                  </a:lnTo>
                  <a:lnTo>
                    <a:pt x="11349799" y="2686050"/>
                  </a:lnTo>
                  <a:lnTo>
                    <a:pt x="9799130" y="0"/>
                  </a:lnTo>
                  <a:close/>
                </a:path>
              </a:pathLst>
            </a:custGeom>
            <a:solidFill>
              <a:srgbClr val="93BB3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28700" y="740973"/>
            <a:ext cx="1146260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9"/>
              </a:lnSpc>
            </a:pPr>
            <a:r>
              <a:rPr lang="en-US" sz="4999" spc="149" dirty="0" smtClean="0">
                <a:solidFill>
                  <a:srgbClr val="FFFFFF"/>
                </a:solidFill>
                <a:latin typeface="Fira Sans Medium Bold"/>
              </a:rPr>
              <a:t>Full Rate Case</a:t>
            </a:r>
            <a:endParaRPr lang="en-US" sz="4999" spc="149" dirty="0">
              <a:solidFill>
                <a:srgbClr val="FFFFFF"/>
              </a:solidFill>
              <a:latin typeface="Fira Sans Medium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80652" y="9715500"/>
            <a:ext cx="16926697" cy="1542251"/>
            <a:chOff x="0" y="0"/>
            <a:chExt cx="58960502" cy="5372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93BB37"/>
            </a:solidFill>
          </p:spPr>
        </p:sp>
      </p:grpSp>
      <p:sp>
        <p:nvSpPr>
          <p:cNvPr id="18" name="Rectangle 17"/>
          <p:cNvSpPr/>
          <p:nvPr/>
        </p:nvSpPr>
        <p:spPr>
          <a:xfrm>
            <a:off x="680652" y="2065429"/>
            <a:ext cx="1676422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4" lvl="1"/>
            <a:r>
              <a:rPr lang="en-US" sz="3600" u="sng" dirty="0" smtClean="0">
                <a:solidFill>
                  <a:srgbClr val="124717"/>
                </a:solidFill>
                <a:latin typeface="Open Sans Bold"/>
              </a:rPr>
              <a:t>Electric</a:t>
            </a:r>
          </a:p>
          <a:p>
            <a:pPr marL="727074" lvl="1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Fira Sans Light Bold" panose="020B0604020202020204" charset="0"/>
              </a:rPr>
              <a:t>Under 16 </a:t>
            </a:r>
            <a:r>
              <a:rPr lang="en-US" sz="3200" dirty="0" smtClean="0">
                <a:latin typeface="Fira Sans Light Bold" panose="020B0604020202020204" charset="0"/>
              </a:rPr>
              <a:t>Tex. Admin. Code Section </a:t>
            </a:r>
            <a:r>
              <a:rPr lang="en-US" sz="3200" dirty="0" smtClean="0">
                <a:latin typeface="Fira Sans Light Bold" panose="020B0604020202020204" charset="0"/>
              </a:rPr>
              <a:t>25.247, </a:t>
            </a:r>
            <a:r>
              <a:rPr lang="en-US" sz="3200" dirty="0" err="1" smtClean="0">
                <a:latin typeface="Fira Sans Light Bold" panose="020B0604020202020204" charset="0"/>
              </a:rPr>
              <a:t>TDUs</a:t>
            </a:r>
            <a:r>
              <a:rPr lang="en-US" sz="3200" dirty="0" smtClean="0">
                <a:latin typeface="Fira Sans Light Bold" panose="020B0604020202020204" charset="0"/>
              </a:rPr>
              <a:t> must </a:t>
            </a:r>
            <a:r>
              <a:rPr lang="en-US" sz="3200" dirty="0">
                <a:latin typeface="Fira Sans Light Bold" panose="020B0604020202020204" charset="0"/>
              </a:rPr>
              <a:t>file within 48 months from issuance of the final order in the utility’s </a:t>
            </a:r>
            <a:r>
              <a:rPr lang="en-US" sz="3200" dirty="0" smtClean="0">
                <a:latin typeface="Fira Sans Light Bold" panose="020B0604020202020204" charset="0"/>
              </a:rPr>
              <a:t>last comprehensive </a:t>
            </a:r>
            <a:r>
              <a:rPr lang="en-US" sz="3200" dirty="0">
                <a:latin typeface="Fira Sans Light Bold" panose="020B0604020202020204" charset="0"/>
              </a:rPr>
              <a:t>base-rate </a:t>
            </a:r>
            <a:r>
              <a:rPr lang="en-US" sz="3200" dirty="0" smtClean="0">
                <a:latin typeface="Fira Sans Light Bold" panose="020B0604020202020204" charset="0"/>
              </a:rPr>
              <a:t>proceeding.</a:t>
            </a:r>
          </a:p>
          <a:p>
            <a:pPr marL="1184274" lvl="2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latin typeface="Fira Sans Light" panose="020B0604020202020204" charset="0"/>
              </a:rPr>
              <a:t>Commission extension of this deadline available under certain circumstances.</a:t>
            </a:r>
          </a:p>
          <a:p>
            <a:pPr marL="727074" lvl="1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Fira Sans Light Bold" panose="020B0604020202020204" charset="0"/>
              </a:rPr>
              <a:t>We recommend cities </a:t>
            </a:r>
            <a:r>
              <a:rPr lang="en-US" sz="3200" dirty="0">
                <a:latin typeface="Fira Sans Light Bold" panose="020B0604020202020204" charset="0"/>
              </a:rPr>
              <a:t>with original jurisdiction pass a suspension resolution to allow time for settlement discussions. </a:t>
            </a:r>
            <a:endParaRPr lang="en-US" sz="3600" i="1" dirty="0">
              <a:solidFill>
                <a:srgbClr val="124717"/>
              </a:solidFill>
              <a:latin typeface="Open Sans Bold"/>
            </a:endParaRPr>
          </a:p>
          <a:p>
            <a:pPr marL="269874" lvl="1"/>
            <a:endParaRPr lang="en-US" sz="3600" u="sng" dirty="0" smtClean="0">
              <a:solidFill>
                <a:srgbClr val="124717"/>
              </a:solidFill>
              <a:latin typeface="Open Sans Bold"/>
            </a:endParaRPr>
          </a:p>
          <a:p>
            <a:pPr marL="269874" lvl="1"/>
            <a:r>
              <a:rPr lang="en-US" sz="3600" u="sng" dirty="0" smtClean="0">
                <a:solidFill>
                  <a:srgbClr val="124717"/>
                </a:solidFill>
                <a:latin typeface="Open Sans Bold"/>
              </a:rPr>
              <a:t>Gas</a:t>
            </a:r>
          </a:p>
          <a:p>
            <a:pPr marL="727074" lvl="1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Fira Sans Light Bold" panose="020B0604020202020204" charset="0"/>
              </a:rPr>
              <a:t>Unlike </a:t>
            </a:r>
            <a:r>
              <a:rPr lang="en-US" sz="3200" dirty="0">
                <a:latin typeface="Fira Sans Light Bold" panose="020B0604020202020204" charset="0"/>
              </a:rPr>
              <a:t>electric utilities, gas utilities are not required to file periodic rate cases with their regulator, the Railroad Commission (</a:t>
            </a:r>
            <a:r>
              <a:rPr lang="en-US" sz="3200" dirty="0" err="1">
                <a:latin typeface="Fira Sans Light Bold" panose="020B0604020202020204" charset="0"/>
              </a:rPr>
              <a:t>RRC</a:t>
            </a:r>
            <a:r>
              <a:rPr lang="en-US" sz="3200" dirty="0" smtClean="0">
                <a:latin typeface="Fira Sans Light Bold" panose="020B0604020202020204" charset="0"/>
              </a:rPr>
              <a:t>).</a:t>
            </a:r>
          </a:p>
          <a:p>
            <a:pPr marL="727074" lvl="1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Fira Sans Light Bold" panose="020B0604020202020204" charset="0"/>
              </a:rPr>
              <a:t>In </a:t>
            </a:r>
            <a:r>
              <a:rPr lang="en-US" sz="3200" dirty="0">
                <a:latin typeface="Fira Sans Light Bold" panose="020B0604020202020204" charset="0"/>
              </a:rPr>
              <a:t>order to increase rates, a gas utility must file a Statement of Intent to Increase Rates with the regulatory authority at least 35 days before the proposed effective date of the new </a:t>
            </a:r>
            <a:r>
              <a:rPr lang="en-US" sz="3200" dirty="0" smtClean="0">
                <a:latin typeface="Fira Sans Light Bold" panose="020B0604020202020204" charset="0"/>
              </a:rPr>
              <a:t>rates.</a:t>
            </a:r>
          </a:p>
          <a:p>
            <a:pPr marL="727074" lvl="1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Fira Sans Light Bold" panose="020B0604020202020204" charset="0"/>
              </a:rPr>
              <a:t>The </a:t>
            </a:r>
            <a:r>
              <a:rPr lang="en-US" sz="3200" dirty="0" err="1">
                <a:latin typeface="Fira Sans Light Bold" panose="020B0604020202020204" charset="0"/>
              </a:rPr>
              <a:t>RRC</a:t>
            </a:r>
            <a:r>
              <a:rPr lang="en-US" sz="3200" dirty="0">
                <a:latin typeface="Fira Sans Light Bold" panose="020B0604020202020204" charset="0"/>
              </a:rPr>
              <a:t> may also bring in a gas utility for a full rate case if it has reason to believe the utility’s current rates are unreasonable.</a:t>
            </a:r>
          </a:p>
          <a:p>
            <a:pPr marL="269874" lvl="1"/>
            <a:endParaRPr lang="en-US" sz="3600" i="1" dirty="0">
              <a:solidFill>
                <a:srgbClr val="124717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0240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7837" y="-7606549"/>
            <a:ext cx="20164510" cy="9544289"/>
            <a:chOff x="0" y="0"/>
            <a:chExt cx="11349800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49799" cy="5372100"/>
            </a:xfrm>
            <a:custGeom>
              <a:avLst/>
              <a:gdLst/>
              <a:ahLst/>
              <a:cxnLst/>
              <a:rect l="l" t="t" r="r" b="b"/>
              <a:pathLst>
                <a:path w="11349799" h="5372100">
                  <a:moveTo>
                    <a:pt x="979913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799130" y="5372100"/>
                  </a:lnTo>
                  <a:lnTo>
                    <a:pt x="11349799" y="2686050"/>
                  </a:lnTo>
                  <a:lnTo>
                    <a:pt x="9799130" y="0"/>
                  </a:lnTo>
                  <a:close/>
                </a:path>
              </a:pathLst>
            </a:custGeom>
            <a:solidFill>
              <a:srgbClr val="D7F8C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144039" y="-7606549"/>
            <a:ext cx="20164510" cy="9544289"/>
            <a:chOff x="0" y="0"/>
            <a:chExt cx="1134980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49799" cy="5372100"/>
            </a:xfrm>
            <a:custGeom>
              <a:avLst/>
              <a:gdLst/>
              <a:ahLst/>
              <a:cxnLst/>
              <a:rect l="l" t="t" r="r" b="b"/>
              <a:pathLst>
                <a:path w="11349799" h="5372100">
                  <a:moveTo>
                    <a:pt x="979913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799130" y="5372100"/>
                  </a:lnTo>
                  <a:lnTo>
                    <a:pt x="11349799" y="2686050"/>
                  </a:lnTo>
                  <a:lnTo>
                    <a:pt x="9799130" y="0"/>
                  </a:lnTo>
                  <a:close/>
                </a:path>
              </a:pathLst>
            </a:custGeom>
            <a:solidFill>
              <a:srgbClr val="D1F89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3986482" y="-7606549"/>
            <a:ext cx="20164510" cy="9544289"/>
            <a:chOff x="0" y="0"/>
            <a:chExt cx="11349800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49799" cy="5372100"/>
            </a:xfrm>
            <a:custGeom>
              <a:avLst/>
              <a:gdLst/>
              <a:ahLst/>
              <a:cxnLst/>
              <a:rect l="l" t="t" r="r" b="b"/>
              <a:pathLst>
                <a:path w="11349799" h="5372100">
                  <a:moveTo>
                    <a:pt x="979913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799130" y="5372100"/>
                  </a:lnTo>
                  <a:lnTo>
                    <a:pt x="11349799" y="2686050"/>
                  </a:lnTo>
                  <a:lnTo>
                    <a:pt x="9799130" y="0"/>
                  </a:lnTo>
                  <a:close/>
                </a:path>
              </a:pathLst>
            </a:custGeom>
            <a:solidFill>
              <a:srgbClr val="93BB3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28700" y="740973"/>
            <a:ext cx="122301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99"/>
              </a:lnSpc>
            </a:pPr>
            <a:r>
              <a:rPr lang="en-US" sz="4999" spc="149" dirty="0" smtClean="0">
                <a:solidFill>
                  <a:srgbClr val="FFFFFF"/>
                </a:solidFill>
                <a:latin typeface="Fira Sans Medium Bold"/>
              </a:rPr>
              <a:t>Upcoming Electric IOU Full Rate Cases</a:t>
            </a:r>
            <a:endParaRPr lang="en-US" sz="4999" spc="149" dirty="0">
              <a:solidFill>
                <a:srgbClr val="FFFFFF"/>
              </a:solidFill>
              <a:latin typeface="Fira Sans Medium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80652" y="9515874"/>
            <a:ext cx="16926697" cy="1542251"/>
            <a:chOff x="0" y="0"/>
            <a:chExt cx="58960502" cy="5372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93BB37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761886" y="2520705"/>
            <a:ext cx="160783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4" lvl="1"/>
            <a:r>
              <a:rPr lang="en-US" sz="3600" u="sng" dirty="0" err="1" smtClean="0">
                <a:solidFill>
                  <a:srgbClr val="124717"/>
                </a:solidFill>
                <a:latin typeface="Open Sans Bold"/>
              </a:rPr>
              <a:t>Oncor</a:t>
            </a:r>
            <a:endParaRPr lang="en-US" sz="3600" u="sng" dirty="0" smtClean="0">
              <a:solidFill>
                <a:srgbClr val="124717"/>
              </a:solidFill>
              <a:latin typeface="Open Sans Bold"/>
            </a:endParaRPr>
          </a:p>
          <a:p>
            <a:pPr marL="269874" lvl="1"/>
            <a:r>
              <a:rPr lang="en-US" sz="3600" dirty="0" smtClean="0">
                <a:latin typeface="Fira Sans Light Bold" panose="020B0604020202020204" charset="0"/>
              </a:rPr>
              <a:t>Filed on May 13, 2022.</a:t>
            </a:r>
          </a:p>
          <a:p>
            <a:pPr marL="269874" lvl="1"/>
            <a:endParaRPr lang="en-US" sz="3600" dirty="0">
              <a:solidFill>
                <a:srgbClr val="124717"/>
              </a:solidFill>
              <a:latin typeface="Open Sans Bold"/>
            </a:endParaRPr>
          </a:p>
          <a:p>
            <a:pPr marL="269874" lvl="1"/>
            <a:r>
              <a:rPr lang="en-US" sz="3600" u="sng" dirty="0" smtClean="0">
                <a:solidFill>
                  <a:srgbClr val="124717"/>
                </a:solidFill>
                <a:latin typeface="Open Sans Bold"/>
              </a:rPr>
              <a:t>Texas New Mexico Power (</a:t>
            </a:r>
            <a:r>
              <a:rPr lang="en-US" sz="3600" u="sng" dirty="0" err="1" smtClean="0">
                <a:solidFill>
                  <a:srgbClr val="124717"/>
                </a:solidFill>
                <a:latin typeface="Open Sans Bold"/>
              </a:rPr>
              <a:t>TNMP</a:t>
            </a:r>
            <a:r>
              <a:rPr lang="en-US" sz="3600" u="sng" dirty="0" smtClean="0">
                <a:solidFill>
                  <a:srgbClr val="124717"/>
                </a:solidFill>
                <a:latin typeface="Open Sans Bold"/>
              </a:rPr>
              <a:t>)</a:t>
            </a:r>
          </a:p>
          <a:p>
            <a:pPr marL="269874" lvl="1"/>
            <a:r>
              <a:rPr lang="en-US" sz="3600" dirty="0" smtClean="0">
                <a:latin typeface="Fira Sans Light Bold" panose="020B0604020202020204" charset="0"/>
              </a:rPr>
              <a:t>Expected to file by December 20, 2023.</a:t>
            </a:r>
            <a:endParaRPr lang="en-US" sz="3600" dirty="0">
              <a:solidFill>
                <a:srgbClr val="124717"/>
              </a:solidFill>
              <a:latin typeface="Open Sans Bold"/>
            </a:endParaRPr>
          </a:p>
          <a:p>
            <a:pPr marL="269874" lvl="1"/>
            <a:endParaRPr lang="en-US" sz="3600" u="sng" dirty="0" smtClean="0">
              <a:solidFill>
                <a:srgbClr val="124717"/>
              </a:solidFill>
              <a:latin typeface="Open Sans Bold"/>
            </a:endParaRPr>
          </a:p>
          <a:p>
            <a:pPr marL="269874" lvl="1"/>
            <a:r>
              <a:rPr lang="en-US" sz="3600" u="sng" dirty="0" smtClean="0">
                <a:solidFill>
                  <a:srgbClr val="124717"/>
                </a:solidFill>
                <a:latin typeface="Open Sans Bold"/>
              </a:rPr>
              <a:t>CenterPoint Electric </a:t>
            </a:r>
          </a:p>
          <a:p>
            <a:pPr marL="269874" lvl="1"/>
            <a:r>
              <a:rPr lang="en-US" sz="3600" dirty="0" smtClean="0">
                <a:latin typeface="Fira Sans Light Bold" panose="020B0604020202020204" charset="0"/>
              </a:rPr>
              <a:t>Expected to file by March 9, 2024.</a:t>
            </a:r>
          </a:p>
          <a:p>
            <a:pPr marL="269874" lvl="1"/>
            <a:endParaRPr lang="en-US" sz="3600" u="sng" dirty="0">
              <a:solidFill>
                <a:srgbClr val="124717"/>
              </a:solidFill>
              <a:latin typeface="Open Sans Bold"/>
            </a:endParaRPr>
          </a:p>
          <a:p>
            <a:pPr marL="269874" lvl="1"/>
            <a:r>
              <a:rPr lang="en-US" sz="3600" u="sng" dirty="0" smtClean="0">
                <a:solidFill>
                  <a:srgbClr val="124717"/>
                </a:solidFill>
                <a:latin typeface="Open Sans Bold"/>
              </a:rPr>
              <a:t>AEP Texas </a:t>
            </a:r>
          </a:p>
          <a:p>
            <a:pPr marL="269874" lvl="1"/>
            <a:r>
              <a:rPr lang="en-US" sz="3600" dirty="0" smtClean="0">
                <a:latin typeface="Fira Sans Light Bold" panose="020B0604020202020204" charset="0"/>
              </a:rPr>
              <a:t>Expected to file by April 6, 2024.</a:t>
            </a:r>
          </a:p>
          <a:p>
            <a:pPr marL="269874" lvl="1"/>
            <a:endParaRPr lang="en-US" sz="3600" i="1" dirty="0">
              <a:solidFill>
                <a:srgbClr val="124717"/>
              </a:solidFill>
              <a:latin typeface="Open Sans Bold"/>
            </a:endParaRPr>
          </a:p>
        </p:txBody>
      </p:sp>
      <p:grpSp>
        <p:nvGrpSpPr>
          <p:cNvPr id="15" name="Group 7"/>
          <p:cNvGrpSpPr/>
          <p:nvPr/>
        </p:nvGrpSpPr>
        <p:grpSpPr>
          <a:xfrm>
            <a:off x="10515600" y="5235290"/>
            <a:ext cx="6596650" cy="1311135"/>
            <a:chOff x="0" y="0"/>
            <a:chExt cx="6541667" cy="1300207"/>
          </a:xfrm>
        </p:grpSpPr>
        <p:grpSp>
          <p:nvGrpSpPr>
            <p:cNvPr id="16" name="Group 8"/>
            <p:cNvGrpSpPr>
              <a:grpSpLocks noChangeAspect="1"/>
            </p:cNvGrpSpPr>
            <p:nvPr/>
          </p:nvGrpSpPr>
          <p:grpSpPr>
            <a:xfrm>
              <a:off x="0" y="0"/>
              <a:ext cx="6541667" cy="1300207"/>
              <a:chOff x="0" y="0"/>
              <a:chExt cx="8890000" cy="1766957"/>
            </a:xfrm>
          </p:grpSpPr>
          <p:sp>
            <p:nvSpPr>
              <p:cNvPr id="18" name="Freeform 9"/>
              <p:cNvSpPr/>
              <p:nvPr/>
            </p:nvSpPr>
            <p:spPr>
              <a:xfrm>
                <a:off x="-42849" y="0"/>
                <a:ext cx="3254844" cy="1767045"/>
              </a:xfrm>
              <a:custGeom>
                <a:avLst/>
                <a:gdLst/>
                <a:ahLst/>
                <a:cxnLst/>
                <a:rect l="l" t="t" r="r" b="b"/>
                <a:pathLst>
                  <a:path w="3254844" h="1767045">
                    <a:moveTo>
                      <a:pt x="48260" y="683591"/>
                    </a:moveTo>
                    <a:cubicBezTo>
                      <a:pt x="0" y="321697"/>
                      <a:pt x="281609" y="0"/>
                      <a:pt x="646817" y="0"/>
                    </a:cubicBezTo>
                    <a:lnTo>
                      <a:pt x="703083" y="0"/>
                    </a:lnTo>
                    <a:cubicBezTo>
                      <a:pt x="1068236" y="0"/>
                      <a:pt x="1349845" y="321641"/>
                      <a:pt x="1301640" y="683591"/>
                    </a:cubicBezTo>
                    <a:cubicBezTo>
                      <a:pt x="1288895" y="779116"/>
                      <a:pt x="1257748" y="871262"/>
                      <a:pt x="1209924" y="954930"/>
                    </a:cubicBezTo>
                    <a:lnTo>
                      <a:pt x="1094796" y="1156418"/>
                    </a:lnTo>
                    <a:cubicBezTo>
                      <a:pt x="1074174" y="1192501"/>
                      <a:pt x="1035804" y="1214772"/>
                      <a:pt x="994245" y="1214783"/>
                    </a:cubicBezTo>
                    <a:lnTo>
                      <a:pt x="355656" y="1214783"/>
                    </a:lnTo>
                    <a:cubicBezTo>
                      <a:pt x="314076" y="1214792"/>
                      <a:pt x="275681" y="1192518"/>
                      <a:pt x="255049" y="1156418"/>
                    </a:cubicBezTo>
                    <a:lnTo>
                      <a:pt x="139921" y="954930"/>
                    </a:lnTo>
                    <a:cubicBezTo>
                      <a:pt x="92123" y="871275"/>
                      <a:pt x="60995" y="779148"/>
                      <a:pt x="48260" y="683647"/>
                    </a:cubicBezTo>
                    <a:close/>
                    <a:moveTo>
                      <a:pt x="718876" y="334783"/>
                    </a:moveTo>
                    <a:cubicBezTo>
                      <a:pt x="712476" y="331224"/>
                      <a:pt x="704925" y="330353"/>
                      <a:pt x="697883" y="332362"/>
                    </a:cubicBezTo>
                    <a:cubicBezTo>
                      <a:pt x="690841" y="334371"/>
                      <a:pt x="684886" y="339095"/>
                      <a:pt x="681328" y="345495"/>
                    </a:cubicBezTo>
                    <a:lnTo>
                      <a:pt x="588839" y="511976"/>
                    </a:lnTo>
                    <a:cubicBezTo>
                      <a:pt x="574596" y="537634"/>
                      <a:pt x="574994" y="568914"/>
                      <a:pt x="589885" y="594202"/>
                    </a:cubicBezTo>
                    <a:cubicBezTo>
                      <a:pt x="604776" y="619490"/>
                      <a:pt x="631937" y="635010"/>
                      <a:pt x="661284" y="635000"/>
                    </a:cubicBezTo>
                    <a:lnTo>
                      <a:pt x="695298" y="635000"/>
                    </a:lnTo>
                    <a:cubicBezTo>
                      <a:pt x="705042" y="635012"/>
                      <a:pt x="714058" y="640160"/>
                      <a:pt x="719021" y="648546"/>
                    </a:cubicBezTo>
                    <a:cubicBezTo>
                      <a:pt x="723985" y="656932"/>
                      <a:pt x="724160" y="667313"/>
                      <a:pt x="719483" y="675861"/>
                    </a:cubicBezTo>
                    <a:lnTo>
                      <a:pt x="598391" y="897835"/>
                    </a:lnTo>
                    <a:cubicBezTo>
                      <a:pt x="593604" y="906500"/>
                      <a:pt x="593818" y="917064"/>
                      <a:pt x="598954" y="925527"/>
                    </a:cubicBezTo>
                    <a:cubicBezTo>
                      <a:pt x="604089" y="933990"/>
                      <a:pt x="613361" y="939059"/>
                      <a:pt x="623257" y="938814"/>
                    </a:cubicBezTo>
                    <a:cubicBezTo>
                      <a:pt x="633154" y="938568"/>
                      <a:pt x="642162" y="933046"/>
                      <a:pt x="646872" y="924339"/>
                    </a:cubicBezTo>
                    <a:lnTo>
                      <a:pt x="767964" y="702255"/>
                    </a:lnTo>
                    <a:cubicBezTo>
                      <a:pt x="781950" y="676600"/>
                      <a:pt x="781384" y="645474"/>
                      <a:pt x="766474" y="620345"/>
                    </a:cubicBezTo>
                    <a:cubicBezTo>
                      <a:pt x="751565" y="595216"/>
                      <a:pt x="724517" y="579802"/>
                      <a:pt x="695298" y="579783"/>
                    </a:cubicBezTo>
                    <a:lnTo>
                      <a:pt x="661229" y="579783"/>
                    </a:lnTo>
                    <a:cubicBezTo>
                      <a:pt x="651444" y="579783"/>
                      <a:pt x="642390" y="574605"/>
                      <a:pt x="637430" y="566171"/>
                    </a:cubicBezTo>
                    <a:cubicBezTo>
                      <a:pt x="632469" y="557737"/>
                      <a:pt x="632343" y="547307"/>
                      <a:pt x="637099" y="538756"/>
                    </a:cubicBezTo>
                    <a:lnTo>
                      <a:pt x="729588" y="372331"/>
                    </a:lnTo>
                    <a:cubicBezTo>
                      <a:pt x="733147" y="365931"/>
                      <a:pt x="734017" y="358380"/>
                      <a:pt x="732008" y="351338"/>
                    </a:cubicBezTo>
                    <a:cubicBezTo>
                      <a:pt x="729999" y="344297"/>
                      <a:pt x="725275" y="338341"/>
                      <a:pt x="718876" y="334783"/>
                    </a:cubicBezTo>
                    <a:close/>
                    <a:moveTo>
                      <a:pt x="346545" y="1325217"/>
                    </a:moveTo>
                    <a:cubicBezTo>
                      <a:pt x="346545" y="1294722"/>
                      <a:pt x="371266" y="1270000"/>
                      <a:pt x="401762" y="1270000"/>
                    </a:cubicBezTo>
                    <a:lnTo>
                      <a:pt x="953936" y="1270000"/>
                    </a:lnTo>
                    <a:cubicBezTo>
                      <a:pt x="973722" y="1269912"/>
                      <a:pt x="992043" y="1280417"/>
                      <a:pt x="1001962" y="1297537"/>
                    </a:cubicBezTo>
                    <a:cubicBezTo>
                      <a:pt x="1011881" y="1314658"/>
                      <a:pt x="1011881" y="1335777"/>
                      <a:pt x="1001962" y="1352898"/>
                    </a:cubicBezTo>
                    <a:cubicBezTo>
                      <a:pt x="992043" y="1370018"/>
                      <a:pt x="973722" y="1380523"/>
                      <a:pt x="953936" y="1380435"/>
                    </a:cubicBezTo>
                    <a:lnTo>
                      <a:pt x="401762" y="1380435"/>
                    </a:lnTo>
                    <a:cubicBezTo>
                      <a:pt x="387117" y="1380435"/>
                      <a:pt x="373073" y="1374617"/>
                      <a:pt x="362717" y="1364262"/>
                    </a:cubicBezTo>
                    <a:cubicBezTo>
                      <a:pt x="352362" y="1353907"/>
                      <a:pt x="346545" y="1339862"/>
                      <a:pt x="346545" y="1325217"/>
                    </a:cubicBezTo>
                    <a:close/>
                    <a:moveTo>
                      <a:pt x="456979" y="1435652"/>
                    </a:moveTo>
                    <a:cubicBezTo>
                      <a:pt x="437193" y="1435564"/>
                      <a:pt x="418872" y="1446069"/>
                      <a:pt x="408954" y="1463189"/>
                    </a:cubicBezTo>
                    <a:cubicBezTo>
                      <a:pt x="399035" y="1480310"/>
                      <a:pt x="399035" y="1501429"/>
                      <a:pt x="408954" y="1518550"/>
                    </a:cubicBezTo>
                    <a:cubicBezTo>
                      <a:pt x="418872" y="1535670"/>
                      <a:pt x="437193" y="1546175"/>
                      <a:pt x="456979" y="1546087"/>
                    </a:cubicBezTo>
                    <a:lnTo>
                      <a:pt x="898719" y="1546087"/>
                    </a:lnTo>
                    <a:cubicBezTo>
                      <a:pt x="918505" y="1546175"/>
                      <a:pt x="936826" y="1535670"/>
                      <a:pt x="946744" y="1518550"/>
                    </a:cubicBezTo>
                    <a:cubicBezTo>
                      <a:pt x="956663" y="1501429"/>
                      <a:pt x="956663" y="1480310"/>
                      <a:pt x="946744" y="1463189"/>
                    </a:cubicBezTo>
                    <a:cubicBezTo>
                      <a:pt x="936826" y="1446069"/>
                      <a:pt x="918505" y="1435564"/>
                      <a:pt x="898719" y="1435652"/>
                    </a:cubicBezTo>
                    <a:lnTo>
                      <a:pt x="456979" y="1435652"/>
                    </a:lnTo>
                    <a:close/>
                    <a:moveTo>
                      <a:pt x="458802" y="1601304"/>
                    </a:moveTo>
                    <a:cubicBezTo>
                      <a:pt x="458378" y="1601315"/>
                      <a:pt x="457984" y="1601529"/>
                      <a:pt x="457744" y="1601878"/>
                    </a:cubicBezTo>
                    <a:cubicBezTo>
                      <a:pt x="457504" y="1602228"/>
                      <a:pt x="457445" y="1602671"/>
                      <a:pt x="457587" y="1603071"/>
                    </a:cubicBezTo>
                    <a:lnTo>
                      <a:pt x="459796" y="1609808"/>
                    </a:lnTo>
                    <a:cubicBezTo>
                      <a:pt x="491047" y="1703700"/>
                      <a:pt x="578892" y="1767045"/>
                      <a:pt x="677849" y="1767045"/>
                    </a:cubicBezTo>
                    <a:cubicBezTo>
                      <a:pt x="776806" y="1767045"/>
                      <a:pt x="864651" y="1703700"/>
                      <a:pt x="895902" y="1609808"/>
                    </a:cubicBezTo>
                    <a:lnTo>
                      <a:pt x="898111" y="1603071"/>
                    </a:lnTo>
                    <a:cubicBezTo>
                      <a:pt x="898256" y="1602662"/>
                      <a:pt x="898191" y="1602208"/>
                      <a:pt x="897938" y="1601856"/>
                    </a:cubicBezTo>
                    <a:cubicBezTo>
                      <a:pt x="897685" y="1601504"/>
                      <a:pt x="897275" y="1601298"/>
                      <a:pt x="896841" y="1601304"/>
                    </a:cubicBezTo>
                    <a:lnTo>
                      <a:pt x="458857" y="1601304"/>
                    </a:lnTo>
                    <a:close/>
                    <a:moveTo>
                      <a:pt x="1953260" y="683591"/>
                    </a:moveTo>
                    <a:cubicBezTo>
                      <a:pt x="1905000" y="321697"/>
                      <a:pt x="2186609" y="0"/>
                      <a:pt x="2551817" y="0"/>
                    </a:cubicBezTo>
                    <a:lnTo>
                      <a:pt x="2608083" y="0"/>
                    </a:lnTo>
                    <a:cubicBezTo>
                      <a:pt x="2973236" y="0"/>
                      <a:pt x="3254845" y="321641"/>
                      <a:pt x="3206640" y="683591"/>
                    </a:cubicBezTo>
                    <a:cubicBezTo>
                      <a:pt x="3193895" y="779116"/>
                      <a:pt x="3162748" y="871262"/>
                      <a:pt x="3114924" y="954930"/>
                    </a:cubicBezTo>
                    <a:lnTo>
                      <a:pt x="2999795" y="1156418"/>
                    </a:lnTo>
                    <a:cubicBezTo>
                      <a:pt x="2979174" y="1192501"/>
                      <a:pt x="2940804" y="1214772"/>
                      <a:pt x="2899245" y="1214783"/>
                    </a:cubicBezTo>
                    <a:lnTo>
                      <a:pt x="2260655" y="1214783"/>
                    </a:lnTo>
                    <a:cubicBezTo>
                      <a:pt x="2219076" y="1214792"/>
                      <a:pt x="2180681" y="1192518"/>
                      <a:pt x="2160049" y="1156418"/>
                    </a:cubicBezTo>
                    <a:lnTo>
                      <a:pt x="2044921" y="954930"/>
                    </a:lnTo>
                    <a:cubicBezTo>
                      <a:pt x="1997123" y="871275"/>
                      <a:pt x="1965995" y="779148"/>
                      <a:pt x="1953260" y="683647"/>
                    </a:cubicBezTo>
                    <a:close/>
                    <a:moveTo>
                      <a:pt x="2623876" y="334783"/>
                    </a:moveTo>
                    <a:cubicBezTo>
                      <a:pt x="2617476" y="331224"/>
                      <a:pt x="2609925" y="330353"/>
                      <a:pt x="2602883" y="332362"/>
                    </a:cubicBezTo>
                    <a:cubicBezTo>
                      <a:pt x="2595841" y="334371"/>
                      <a:pt x="2589886" y="339095"/>
                      <a:pt x="2586328" y="345495"/>
                    </a:cubicBezTo>
                    <a:lnTo>
                      <a:pt x="2493839" y="511976"/>
                    </a:lnTo>
                    <a:cubicBezTo>
                      <a:pt x="2479596" y="537634"/>
                      <a:pt x="2479994" y="568914"/>
                      <a:pt x="2494885" y="594202"/>
                    </a:cubicBezTo>
                    <a:cubicBezTo>
                      <a:pt x="2509776" y="619490"/>
                      <a:pt x="2536937" y="635010"/>
                      <a:pt x="2566284" y="635000"/>
                    </a:cubicBezTo>
                    <a:lnTo>
                      <a:pt x="2600298" y="635000"/>
                    </a:lnTo>
                    <a:cubicBezTo>
                      <a:pt x="2610042" y="635012"/>
                      <a:pt x="2619058" y="640160"/>
                      <a:pt x="2624021" y="648546"/>
                    </a:cubicBezTo>
                    <a:cubicBezTo>
                      <a:pt x="2628985" y="656932"/>
                      <a:pt x="2629160" y="667313"/>
                      <a:pt x="2624483" y="675861"/>
                    </a:cubicBezTo>
                    <a:lnTo>
                      <a:pt x="2503391" y="897835"/>
                    </a:lnTo>
                    <a:cubicBezTo>
                      <a:pt x="2498604" y="906500"/>
                      <a:pt x="2498818" y="917064"/>
                      <a:pt x="2503954" y="925527"/>
                    </a:cubicBezTo>
                    <a:cubicBezTo>
                      <a:pt x="2509089" y="933990"/>
                      <a:pt x="2518361" y="939059"/>
                      <a:pt x="2528257" y="938814"/>
                    </a:cubicBezTo>
                    <a:cubicBezTo>
                      <a:pt x="2538153" y="938568"/>
                      <a:pt x="2547162" y="933046"/>
                      <a:pt x="2551872" y="924339"/>
                    </a:cubicBezTo>
                    <a:lnTo>
                      <a:pt x="2672964" y="702255"/>
                    </a:lnTo>
                    <a:cubicBezTo>
                      <a:pt x="2686950" y="676600"/>
                      <a:pt x="2686384" y="645474"/>
                      <a:pt x="2671474" y="620345"/>
                    </a:cubicBezTo>
                    <a:cubicBezTo>
                      <a:pt x="2656565" y="595216"/>
                      <a:pt x="2629517" y="579802"/>
                      <a:pt x="2600298" y="579783"/>
                    </a:cubicBezTo>
                    <a:lnTo>
                      <a:pt x="2566229" y="579783"/>
                    </a:lnTo>
                    <a:cubicBezTo>
                      <a:pt x="2556444" y="579783"/>
                      <a:pt x="2547390" y="574605"/>
                      <a:pt x="2542430" y="566171"/>
                    </a:cubicBezTo>
                    <a:cubicBezTo>
                      <a:pt x="2537469" y="557737"/>
                      <a:pt x="2537343" y="547307"/>
                      <a:pt x="2542099" y="538756"/>
                    </a:cubicBezTo>
                    <a:lnTo>
                      <a:pt x="2634588" y="372331"/>
                    </a:lnTo>
                    <a:cubicBezTo>
                      <a:pt x="2638147" y="365931"/>
                      <a:pt x="2639017" y="358380"/>
                      <a:pt x="2637008" y="351338"/>
                    </a:cubicBezTo>
                    <a:cubicBezTo>
                      <a:pt x="2634999" y="344297"/>
                      <a:pt x="2630275" y="338342"/>
                      <a:pt x="2623876" y="334783"/>
                    </a:cubicBezTo>
                    <a:close/>
                    <a:moveTo>
                      <a:pt x="2251545" y="1325217"/>
                    </a:moveTo>
                    <a:cubicBezTo>
                      <a:pt x="2251545" y="1294722"/>
                      <a:pt x="2276266" y="1270000"/>
                      <a:pt x="2306762" y="1270000"/>
                    </a:cubicBezTo>
                    <a:lnTo>
                      <a:pt x="2858936" y="1270000"/>
                    </a:lnTo>
                    <a:cubicBezTo>
                      <a:pt x="2878722" y="1269912"/>
                      <a:pt x="2897043" y="1280417"/>
                      <a:pt x="2906962" y="1297537"/>
                    </a:cubicBezTo>
                    <a:cubicBezTo>
                      <a:pt x="2916881" y="1314658"/>
                      <a:pt x="2916881" y="1335777"/>
                      <a:pt x="2906962" y="1352898"/>
                    </a:cubicBezTo>
                    <a:cubicBezTo>
                      <a:pt x="2897043" y="1370018"/>
                      <a:pt x="2878722" y="1380523"/>
                      <a:pt x="2858936" y="1380435"/>
                    </a:cubicBezTo>
                    <a:lnTo>
                      <a:pt x="2306762" y="1380435"/>
                    </a:lnTo>
                    <a:cubicBezTo>
                      <a:pt x="2292117" y="1380435"/>
                      <a:pt x="2278073" y="1374617"/>
                      <a:pt x="2267717" y="1364262"/>
                    </a:cubicBezTo>
                    <a:cubicBezTo>
                      <a:pt x="2257362" y="1353907"/>
                      <a:pt x="2251545" y="1339862"/>
                      <a:pt x="2251545" y="1325217"/>
                    </a:cubicBezTo>
                    <a:close/>
                    <a:moveTo>
                      <a:pt x="2361980" y="1435652"/>
                    </a:moveTo>
                    <a:cubicBezTo>
                      <a:pt x="2342194" y="1435564"/>
                      <a:pt x="2323872" y="1446069"/>
                      <a:pt x="2313954" y="1463189"/>
                    </a:cubicBezTo>
                    <a:cubicBezTo>
                      <a:pt x="2304035" y="1480310"/>
                      <a:pt x="2304035" y="1501429"/>
                      <a:pt x="2313954" y="1518550"/>
                    </a:cubicBezTo>
                    <a:cubicBezTo>
                      <a:pt x="2323872" y="1535670"/>
                      <a:pt x="2342194" y="1546175"/>
                      <a:pt x="2361980" y="1546087"/>
                    </a:cubicBezTo>
                    <a:lnTo>
                      <a:pt x="2803719" y="1546087"/>
                    </a:lnTo>
                    <a:cubicBezTo>
                      <a:pt x="2823505" y="1546175"/>
                      <a:pt x="2841826" y="1535670"/>
                      <a:pt x="2851745" y="1518550"/>
                    </a:cubicBezTo>
                    <a:cubicBezTo>
                      <a:pt x="2861663" y="1501429"/>
                      <a:pt x="2861663" y="1480310"/>
                      <a:pt x="2851745" y="1463189"/>
                    </a:cubicBezTo>
                    <a:cubicBezTo>
                      <a:pt x="2841826" y="1446069"/>
                      <a:pt x="2823505" y="1435564"/>
                      <a:pt x="2803719" y="1435652"/>
                    </a:cubicBezTo>
                    <a:lnTo>
                      <a:pt x="2361980" y="1435652"/>
                    </a:lnTo>
                    <a:close/>
                    <a:moveTo>
                      <a:pt x="2363802" y="1601304"/>
                    </a:moveTo>
                    <a:cubicBezTo>
                      <a:pt x="2363378" y="1601315"/>
                      <a:pt x="2362984" y="1601529"/>
                      <a:pt x="2362744" y="1601878"/>
                    </a:cubicBezTo>
                    <a:cubicBezTo>
                      <a:pt x="2362504" y="1602228"/>
                      <a:pt x="2362445" y="1602671"/>
                      <a:pt x="2362587" y="1603071"/>
                    </a:cubicBezTo>
                    <a:lnTo>
                      <a:pt x="2364795" y="1609808"/>
                    </a:lnTo>
                    <a:cubicBezTo>
                      <a:pt x="2396047" y="1703700"/>
                      <a:pt x="2483892" y="1767045"/>
                      <a:pt x="2582849" y="1767045"/>
                    </a:cubicBezTo>
                    <a:cubicBezTo>
                      <a:pt x="2681806" y="1767045"/>
                      <a:pt x="2769651" y="1703700"/>
                      <a:pt x="2800903" y="1609808"/>
                    </a:cubicBezTo>
                    <a:lnTo>
                      <a:pt x="2803111" y="1603071"/>
                    </a:lnTo>
                    <a:cubicBezTo>
                      <a:pt x="2803256" y="1602662"/>
                      <a:pt x="2803191" y="1602208"/>
                      <a:pt x="2802938" y="1601856"/>
                    </a:cubicBezTo>
                    <a:cubicBezTo>
                      <a:pt x="2802685" y="1601504"/>
                      <a:pt x="2802275" y="1601298"/>
                      <a:pt x="2801841" y="1601304"/>
                    </a:cubicBezTo>
                    <a:lnTo>
                      <a:pt x="2363857" y="1601304"/>
                    </a:lnTo>
                    <a:close/>
                  </a:path>
                </a:pathLst>
              </a:custGeom>
              <a:solidFill>
                <a:srgbClr val="93BB37"/>
              </a:solidFill>
            </p:spPr>
          </p:sp>
          <p:sp>
            <p:nvSpPr>
              <p:cNvPr id="19" name="Freeform 10"/>
              <p:cNvSpPr/>
              <p:nvPr/>
            </p:nvSpPr>
            <p:spPr>
              <a:xfrm>
                <a:off x="3767151" y="0"/>
                <a:ext cx="5159844" cy="1767045"/>
              </a:xfrm>
              <a:custGeom>
                <a:avLst/>
                <a:gdLst/>
                <a:ahLst/>
                <a:cxnLst/>
                <a:rect l="l" t="t" r="r" b="b"/>
                <a:pathLst>
                  <a:path w="5159844" h="1767045">
                    <a:moveTo>
                      <a:pt x="48260" y="683591"/>
                    </a:moveTo>
                    <a:cubicBezTo>
                      <a:pt x="0" y="321697"/>
                      <a:pt x="281609" y="0"/>
                      <a:pt x="646817" y="0"/>
                    </a:cubicBezTo>
                    <a:lnTo>
                      <a:pt x="703084" y="0"/>
                    </a:lnTo>
                    <a:cubicBezTo>
                      <a:pt x="1068236" y="0"/>
                      <a:pt x="1349845" y="321641"/>
                      <a:pt x="1301640" y="683591"/>
                    </a:cubicBezTo>
                    <a:cubicBezTo>
                      <a:pt x="1288895" y="779116"/>
                      <a:pt x="1257748" y="871262"/>
                      <a:pt x="1209924" y="954930"/>
                    </a:cubicBezTo>
                    <a:lnTo>
                      <a:pt x="1094796" y="1156418"/>
                    </a:lnTo>
                    <a:cubicBezTo>
                      <a:pt x="1074174" y="1192501"/>
                      <a:pt x="1035805" y="1214772"/>
                      <a:pt x="994245" y="1214783"/>
                    </a:cubicBezTo>
                    <a:lnTo>
                      <a:pt x="355655" y="1214783"/>
                    </a:lnTo>
                    <a:cubicBezTo>
                      <a:pt x="314076" y="1214792"/>
                      <a:pt x="275681" y="1192518"/>
                      <a:pt x="255050" y="1156418"/>
                    </a:cubicBezTo>
                    <a:lnTo>
                      <a:pt x="139921" y="954930"/>
                    </a:lnTo>
                    <a:cubicBezTo>
                      <a:pt x="92123" y="871275"/>
                      <a:pt x="60995" y="779148"/>
                      <a:pt x="48260" y="683647"/>
                    </a:cubicBezTo>
                    <a:close/>
                    <a:moveTo>
                      <a:pt x="718876" y="334783"/>
                    </a:moveTo>
                    <a:cubicBezTo>
                      <a:pt x="712476" y="331224"/>
                      <a:pt x="704925" y="330353"/>
                      <a:pt x="697883" y="332362"/>
                    </a:cubicBezTo>
                    <a:cubicBezTo>
                      <a:pt x="690841" y="334371"/>
                      <a:pt x="684886" y="339095"/>
                      <a:pt x="681328" y="345495"/>
                    </a:cubicBezTo>
                    <a:lnTo>
                      <a:pt x="588839" y="511976"/>
                    </a:lnTo>
                    <a:cubicBezTo>
                      <a:pt x="574596" y="537634"/>
                      <a:pt x="574994" y="568914"/>
                      <a:pt x="589885" y="594202"/>
                    </a:cubicBezTo>
                    <a:cubicBezTo>
                      <a:pt x="604776" y="619490"/>
                      <a:pt x="631937" y="635010"/>
                      <a:pt x="661284" y="635000"/>
                    </a:cubicBezTo>
                    <a:lnTo>
                      <a:pt x="695298" y="635000"/>
                    </a:lnTo>
                    <a:cubicBezTo>
                      <a:pt x="705042" y="635012"/>
                      <a:pt x="714058" y="640160"/>
                      <a:pt x="719021" y="648546"/>
                    </a:cubicBezTo>
                    <a:cubicBezTo>
                      <a:pt x="723985" y="656932"/>
                      <a:pt x="724160" y="667312"/>
                      <a:pt x="719483" y="675861"/>
                    </a:cubicBezTo>
                    <a:lnTo>
                      <a:pt x="598391" y="897835"/>
                    </a:lnTo>
                    <a:cubicBezTo>
                      <a:pt x="593603" y="906500"/>
                      <a:pt x="593818" y="917064"/>
                      <a:pt x="598954" y="925527"/>
                    </a:cubicBezTo>
                    <a:cubicBezTo>
                      <a:pt x="604089" y="933990"/>
                      <a:pt x="613361" y="939059"/>
                      <a:pt x="623257" y="938814"/>
                    </a:cubicBezTo>
                    <a:cubicBezTo>
                      <a:pt x="633154" y="938568"/>
                      <a:pt x="642162" y="933047"/>
                      <a:pt x="646872" y="924339"/>
                    </a:cubicBezTo>
                    <a:lnTo>
                      <a:pt x="767964" y="702255"/>
                    </a:lnTo>
                    <a:cubicBezTo>
                      <a:pt x="781950" y="676600"/>
                      <a:pt x="781384" y="645474"/>
                      <a:pt x="766474" y="620345"/>
                    </a:cubicBezTo>
                    <a:cubicBezTo>
                      <a:pt x="751564" y="595216"/>
                      <a:pt x="724517" y="579802"/>
                      <a:pt x="695298" y="579783"/>
                    </a:cubicBezTo>
                    <a:lnTo>
                      <a:pt x="661229" y="579783"/>
                    </a:lnTo>
                    <a:cubicBezTo>
                      <a:pt x="651444" y="579783"/>
                      <a:pt x="642390" y="574605"/>
                      <a:pt x="637430" y="566171"/>
                    </a:cubicBezTo>
                    <a:cubicBezTo>
                      <a:pt x="632469" y="557737"/>
                      <a:pt x="632343" y="547307"/>
                      <a:pt x="637098" y="538756"/>
                    </a:cubicBezTo>
                    <a:lnTo>
                      <a:pt x="729588" y="372331"/>
                    </a:lnTo>
                    <a:cubicBezTo>
                      <a:pt x="733147" y="365931"/>
                      <a:pt x="734017" y="358380"/>
                      <a:pt x="732008" y="351338"/>
                    </a:cubicBezTo>
                    <a:cubicBezTo>
                      <a:pt x="730000" y="344297"/>
                      <a:pt x="725276" y="338342"/>
                      <a:pt x="718876" y="334783"/>
                    </a:cubicBezTo>
                    <a:close/>
                    <a:moveTo>
                      <a:pt x="346545" y="1325217"/>
                    </a:moveTo>
                    <a:cubicBezTo>
                      <a:pt x="346545" y="1294722"/>
                      <a:pt x="371266" y="1270000"/>
                      <a:pt x="401762" y="1270000"/>
                    </a:cubicBezTo>
                    <a:lnTo>
                      <a:pt x="953936" y="1270000"/>
                    </a:lnTo>
                    <a:cubicBezTo>
                      <a:pt x="973722" y="1269912"/>
                      <a:pt x="992043" y="1280417"/>
                      <a:pt x="1001962" y="1297537"/>
                    </a:cubicBezTo>
                    <a:cubicBezTo>
                      <a:pt x="1011881" y="1314658"/>
                      <a:pt x="1011881" y="1335777"/>
                      <a:pt x="1001962" y="1352898"/>
                    </a:cubicBezTo>
                    <a:cubicBezTo>
                      <a:pt x="992043" y="1370018"/>
                      <a:pt x="973722" y="1380523"/>
                      <a:pt x="953936" y="1380435"/>
                    </a:cubicBezTo>
                    <a:lnTo>
                      <a:pt x="401762" y="1380435"/>
                    </a:lnTo>
                    <a:cubicBezTo>
                      <a:pt x="371266" y="1380435"/>
                      <a:pt x="346545" y="1355713"/>
                      <a:pt x="346545" y="1325217"/>
                    </a:cubicBezTo>
                    <a:close/>
                    <a:moveTo>
                      <a:pt x="456980" y="1435652"/>
                    </a:moveTo>
                    <a:cubicBezTo>
                      <a:pt x="437194" y="1435564"/>
                      <a:pt x="418872" y="1446069"/>
                      <a:pt x="408954" y="1463189"/>
                    </a:cubicBezTo>
                    <a:cubicBezTo>
                      <a:pt x="399035" y="1480310"/>
                      <a:pt x="399035" y="1501429"/>
                      <a:pt x="408954" y="1518550"/>
                    </a:cubicBezTo>
                    <a:cubicBezTo>
                      <a:pt x="418872" y="1535670"/>
                      <a:pt x="437194" y="1546175"/>
                      <a:pt x="456980" y="1546087"/>
                    </a:cubicBezTo>
                    <a:lnTo>
                      <a:pt x="898718" y="1546087"/>
                    </a:lnTo>
                    <a:cubicBezTo>
                      <a:pt x="918504" y="1546175"/>
                      <a:pt x="936826" y="1535670"/>
                      <a:pt x="946744" y="1518550"/>
                    </a:cubicBezTo>
                    <a:cubicBezTo>
                      <a:pt x="956663" y="1501429"/>
                      <a:pt x="956663" y="1480310"/>
                      <a:pt x="946744" y="1463189"/>
                    </a:cubicBezTo>
                    <a:cubicBezTo>
                      <a:pt x="936826" y="1446069"/>
                      <a:pt x="918504" y="1435564"/>
                      <a:pt x="898718" y="1435652"/>
                    </a:cubicBezTo>
                    <a:lnTo>
                      <a:pt x="456980" y="1435652"/>
                    </a:lnTo>
                    <a:close/>
                    <a:moveTo>
                      <a:pt x="458802" y="1601304"/>
                    </a:moveTo>
                    <a:cubicBezTo>
                      <a:pt x="458378" y="1601315"/>
                      <a:pt x="457985" y="1601529"/>
                      <a:pt x="457744" y="1601878"/>
                    </a:cubicBezTo>
                    <a:cubicBezTo>
                      <a:pt x="457504" y="1602228"/>
                      <a:pt x="457445" y="1602671"/>
                      <a:pt x="457587" y="1603071"/>
                    </a:cubicBezTo>
                    <a:lnTo>
                      <a:pt x="459796" y="1609808"/>
                    </a:lnTo>
                    <a:cubicBezTo>
                      <a:pt x="491047" y="1703700"/>
                      <a:pt x="578893" y="1767045"/>
                      <a:pt x="677849" y="1767045"/>
                    </a:cubicBezTo>
                    <a:cubicBezTo>
                      <a:pt x="776805" y="1767045"/>
                      <a:pt x="864651" y="1703700"/>
                      <a:pt x="895902" y="1609808"/>
                    </a:cubicBezTo>
                    <a:lnTo>
                      <a:pt x="898111" y="1603071"/>
                    </a:lnTo>
                    <a:cubicBezTo>
                      <a:pt x="898256" y="1602662"/>
                      <a:pt x="898191" y="1602208"/>
                      <a:pt x="897938" y="1601856"/>
                    </a:cubicBezTo>
                    <a:cubicBezTo>
                      <a:pt x="897684" y="1601504"/>
                      <a:pt x="897275" y="1601298"/>
                      <a:pt x="896841" y="1601304"/>
                    </a:cubicBezTo>
                    <a:lnTo>
                      <a:pt x="458857" y="1601304"/>
                    </a:lnTo>
                    <a:close/>
                    <a:moveTo>
                      <a:pt x="1953260" y="683591"/>
                    </a:moveTo>
                    <a:cubicBezTo>
                      <a:pt x="1905000" y="321697"/>
                      <a:pt x="2186609" y="0"/>
                      <a:pt x="2551817" y="0"/>
                    </a:cubicBezTo>
                    <a:lnTo>
                      <a:pt x="2608084" y="0"/>
                    </a:lnTo>
                    <a:cubicBezTo>
                      <a:pt x="2973236" y="0"/>
                      <a:pt x="3254844" y="321641"/>
                      <a:pt x="3206640" y="683591"/>
                    </a:cubicBezTo>
                    <a:cubicBezTo>
                      <a:pt x="3193895" y="779116"/>
                      <a:pt x="3162748" y="871262"/>
                      <a:pt x="3114923" y="954930"/>
                    </a:cubicBezTo>
                    <a:lnTo>
                      <a:pt x="2999796" y="1156418"/>
                    </a:lnTo>
                    <a:cubicBezTo>
                      <a:pt x="2979174" y="1192501"/>
                      <a:pt x="2940804" y="1214773"/>
                      <a:pt x="2899244" y="1214783"/>
                    </a:cubicBezTo>
                    <a:lnTo>
                      <a:pt x="2260655" y="1214783"/>
                    </a:lnTo>
                    <a:cubicBezTo>
                      <a:pt x="2219076" y="1214792"/>
                      <a:pt x="2180681" y="1192518"/>
                      <a:pt x="2160050" y="1156418"/>
                    </a:cubicBezTo>
                    <a:lnTo>
                      <a:pt x="2044921" y="954930"/>
                    </a:lnTo>
                    <a:cubicBezTo>
                      <a:pt x="1997123" y="871275"/>
                      <a:pt x="1965995" y="779148"/>
                      <a:pt x="1953260" y="683647"/>
                    </a:cubicBezTo>
                    <a:close/>
                    <a:moveTo>
                      <a:pt x="2623876" y="334783"/>
                    </a:moveTo>
                    <a:cubicBezTo>
                      <a:pt x="2617476" y="331224"/>
                      <a:pt x="2609925" y="330353"/>
                      <a:pt x="2602883" y="332362"/>
                    </a:cubicBezTo>
                    <a:cubicBezTo>
                      <a:pt x="2595841" y="334371"/>
                      <a:pt x="2589886" y="339095"/>
                      <a:pt x="2586328" y="345495"/>
                    </a:cubicBezTo>
                    <a:lnTo>
                      <a:pt x="2493839" y="511976"/>
                    </a:lnTo>
                    <a:cubicBezTo>
                      <a:pt x="2479596" y="537634"/>
                      <a:pt x="2479994" y="568914"/>
                      <a:pt x="2494885" y="594202"/>
                    </a:cubicBezTo>
                    <a:cubicBezTo>
                      <a:pt x="2509776" y="619490"/>
                      <a:pt x="2536937" y="635010"/>
                      <a:pt x="2566284" y="635000"/>
                    </a:cubicBezTo>
                    <a:lnTo>
                      <a:pt x="2600298" y="635000"/>
                    </a:lnTo>
                    <a:cubicBezTo>
                      <a:pt x="2610042" y="635012"/>
                      <a:pt x="2619058" y="640160"/>
                      <a:pt x="2624021" y="648546"/>
                    </a:cubicBezTo>
                    <a:cubicBezTo>
                      <a:pt x="2628985" y="656932"/>
                      <a:pt x="2629160" y="667312"/>
                      <a:pt x="2624483" y="675861"/>
                    </a:cubicBezTo>
                    <a:lnTo>
                      <a:pt x="2503391" y="897835"/>
                    </a:lnTo>
                    <a:cubicBezTo>
                      <a:pt x="2498603" y="906500"/>
                      <a:pt x="2498818" y="917064"/>
                      <a:pt x="2503954" y="925527"/>
                    </a:cubicBezTo>
                    <a:cubicBezTo>
                      <a:pt x="2509089" y="933990"/>
                      <a:pt x="2518361" y="939059"/>
                      <a:pt x="2528257" y="938814"/>
                    </a:cubicBezTo>
                    <a:cubicBezTo>
                      <a:pt x="2538154" y="938568"/>
                      <a:pt x="2547162" y="933047"/>
                      <a:pt x="2551872" y="924339"/>
                    </a:cubicBezTo>
                    <a:lnTo>
                      <a:pt x="2672964" y="702255"/>
                    </a:lnTo>
                    <a:cubicBezTo>
                      <a:pt x="2686950" y="676600"/>
                      <a:pt x="2686384" y="645474"/>
                      <a:pt x="2671474" y="620345"/>
                    </a:cubicBezTo>
                    <a:cubicBezTo>
                      <a:pt x="2656564" y="595216"/>
                      <a:pt x="2629517" y="579802"/>
                      <a:pt x="2600298" y="579783"/>
                    </a:cubicBezTo>
                    <a:lnTo>
                      <a:pt x="2566229" y="579783"/>
                    </a:lnTo>
                    <a:cubicBezTo>
                      <a:pt x="2556444" y="579783"/>
                      <a:pt x="2547390" y="574605"/>
                      <a:pt x="2542430" y="566171"/>
                    </a:cubicBezTo>
                    <a:cubicBezTo>
                      <a:pt x="2537469" y="557737"/>
                      <a:pt x="2537343" y="547307"/>
                      <a:pt x="2542098" y="538756"/>
                    </a:cubicBezTo>
                    <a:lnTo>
                      <a:pt x="2634588" y="372331"/>
                    </a:lnTo>
                    <a:cubicBezTo>
                      <a:pt x="2638147" y="365931"/>
                      <a:pt x="2639017" y="358380"/>
                      <a:pt x="2637008" y="351338"/>
                    </a:cubicBezTo>
                    <a:cubicBezTo>
                      <a:pt x="2635000" y="344297"/>
                      <a:pt x="2630276" y="338342"/>
                      <a:pt x="2623876" y="334783"/>
                    </a:cubicBezTo>
                    <a:close/>
                    <a:moveTo>
                      <a:pt x="2251545" y="1325217"/>
                    </a:moveTo>
                    <a:cubicBezTo>
                      <a:pt x="2251545" y="1294722"/>
                      <a:pt x="2276266" y="1270000"/>
                      <a:pt x="2306762" y="1270000"/>
                    </a:cubicBezTo>
                    <a:lnTo>
                      <a:pt x="2858936" y="1270000"/>
                    </a:lnTo>
                    <a:cubicBezTo>
                      <a:pt x="2878722" y="1269912"/>
                      <a:pt x="2897043" y="1280417"/>
                      <a:pt x="2906962" y="1297537"/>
                    </a:cubicBezTo>
                    <a:cubicBezTo>
                      <a:pt x="2916881" y="1314658"/>
                      <a:pt x="2916881" y="1335777"/>
                      <a:pt x="2906962" y="1352898"/>
                    </a:cubicBezTo>
                    <a:cubicBezTo>
                      <a:pt x="2897043" y="1370018"/>
                      <a:pt x="2878722" y="1380523"/>
                      <a:pt x="2858936" y="1380435"/>
                    </a:cubicBezTo>
                    <a:lnTo>
                      <a:pt x="2306762" y="1380435"/>
                    </a:lnTo>
                    <a:cubicBezTo>
                      <a:pt x="2276266" y="1380435"/>
                      <a:pt x="2251545" y="1355713"/>
                      <a:pt x="2251545" y="1325217"/>
                    </a:cubicBezTo>
                    <a:close/>
                    <a:moveTo>
                      <a:pt x="2361980" y="1435652"/>
                    </a:moveTo>
                    <a:cubicBezTo>
                      <a:pt x="2342194" y="1435564"/>
                      <a:pt x="2323872" y="1446069"/>
                      <a:pt x="2313954" y="1463189"/>
                    </a:cubicBezTo>
                    <a:cubicBezTo>
                      <a:pt x="2304035" y="1480310"/>
                      <a:pt x="2304035" y="1501429"/>
                      <a:pt x="2313954" y="1518550"/>
                    </a:cubicBezTo>
                    <a:cubicBezTo>
                      <a:pt x="2323872" y="1535670"/>
                      <a:pt x="2342194" y="1546175"/>
                      <a:pt x="2361980" y="1546087"/>
                    </a:cubicBezTo>
                    <a:lnTo>
                      <a:pt x="2803718" y="1546087"/>
                    </a:lnTo>
                    <a:cubicBezTo>
                      <a:pt x="2823505" y="1546175"/>
                      <a:pt x="2841825" y="1535670"/>
                      <a:pt x="2851744" y="1518550"/>
                    </a:cubicBezTo>
                    <a:cubicBezTo>
                      <a:pt x="2861663" y="1501429"/>
                      <a:pt x="2861663" y="1480310"/>
                      <a:pt x="2851744" y="1463189"/>
                    </a:cubicBezTo>
                    <a:cubicBezTo>
                      <a:pt x="2841825" y="1446069"/>
                      <a:pt x="2823505" y="1435564"/>
                      <a:pt x="2803718" y="1435652"/>
                    </a:cubicBezTo>
                    <a:lnTo>
                      <a:pt x="2361980" y="1435652"/>
                    </a:lnTo>
                    <a:close/>
                    <a:moveTo>
                      <a:pt x="2363802" y="1601304"/>
                    </a:moveTo>
                    <a:cubicBezTo>
                      <a:pt x="2363378" y="1601315"/>
                      <a:pt x="2362985" y="1601529"/>
                      <a:pt x="2362744" y="1601878"/>
                    </a:cubicBezTo>
                    <a:cubicBezTo>
                      <a:pt x="2362504" y="1602228"/>
                      <a:pt x="2362445" y="1602671"/>
                      <a:pt x="2362587" y="1603071"/>
                    </a:cubicBezTo>
                    <a:lnTo>
                      <a:pt x="2364796" y="1609808"/>
                    </a:lnTo>
                    <a:cubicBezTo>
                      <a:pt x="2396047" y="1703700"/>
                      <a:pt x="2483893" y="1767045"/>
                      <a:pt x="2582849" y="1767045"/>
                    </a:cubicBezTo>
                    <a:cubicBezTo>
                      <a:pt x="2681805" y="1767045"/>
                      <a:pt x="2769651" y="1703700"/>
                      <a:pt x="2800902" y="1609808"/>
                    </a:cubicBezTo>
                    <a:lnTo>
                      <a:pt x="2803112" y="1603071"/>
                    </a:lnTo>
                    <a:cubicBezTo>
                      <a:pt x="2803256" y="1602662"/>
                      <a:pt x="2803191" y="1602208"/>
                      <a:pt x="2802938" y="1601856"/>
                    </a:cubicBezTo>
                    <a:cubicBezTo>
                      <a:pt x="2802684" y="1601504"/>
                      <a:pt x="2802275" y="1601298"/>
                      <a:pt x="2801841" y="1601304"/>
                    </a:cubicBezTo>
                    <a:lnTo>
                      <a:pt x="2363857" y="1601304"/>
                    </a:lnTo>
                    <a:close/>
                    <a:moveTo>
                      <a:pt x="3858260" y="683591"/>
                    </a:moveTo>
                    <a:cubicBezTo>
                      <a:pt x="3810000" y="321697"/>
                      <a:pt x="4091609" y="0"/>
                      <a:pt x="4456817" y="0"/>
                    </a:cubicBezTo>
                    <a:lnTo>
                      <a:pt x="4513083" y="0"/>
                    </a:lnTo>
                    <a:cubicBezTo>
                      <a:pt x="4878236" y="0"/>
                      <a:pt x="5159844" y="321641"/>
                      <a:pt x="5111640" y="683591"/>
                    </a:cubicBezTo>
                    <a:cubicBezTo>
                      <a:pt x="5098895" y="779116"/>
                      <a:pt x="5067748" y="871262"/>
                      <a:pt x="5019923" y="954930"/>
                    </a:cubicBezTo>
                    <a:lnTo>
                      <a:pt x="4904796" y="1156418"/>
                    </a:lnTo>
                    <a:cubicBezTo>
                      <a:pt x="4884174" y="1192501"/>
                      <a:pt x="4845804" y="1214773"/>
                      <a:pt x="4804244" y="1214783"/>
                    </a:cubicBezTo>
                    <a:lnTo>
                      <a:pt x="4165655" y="1214783"/>
                    </a:lnTo>
                    <a:cubicBezTo>
                      <a:pt x="4124076" y="1214792"/>
                      <a:pt x="4085681" y="1192518"/>
                      <a:pt x="4065049" y="1156418"/>
                    </a:cubicBezTo>
                    <a:lnTo>
                      <a:pt x="3949921" y="954930"/>
                    </a:lnTo>
                    <a:cubicBezTo>
                      <a:pt x="3902124" y="871275"/>
                      <a:pt x="3870995" y="779148"/>
                      <a:pt x="3858260" y="683647"/>
                    </a:cubicBezTo>
                    <a:close/>
                    <a:moveTo>
                      <a:pt x="4528875" y="334783"/>
                    </a:moveTo>
                    <a:cubicBezTo>
                      <a:pt x="4522476" y="331224"/>
                      <a:pt x="4514924" y="330354"/>
                      <a:pt x="4507883" y="332363"/>
                    </a:cubicBezTo>
                    <a:cubicBezTo>
                      <a:pt x="4500841" y="334371"/>
                      <a:pt x="4494887" y="339095"/>
                      <a:pt x="4491328" y="345495"/>
                    </a:cubicBezTo>
                    <a:lnTo>
                      <a:pt x="4398839" y="511976"/>
                    </a:lnTo>
                    <a:cubicBezTo>
                      <a:pt x="4384596" y="537634"/>
                      <a:pt x="4384994" y="568914"/>
                      <a:pt x="4399885" y="594202"/>
                    </a:cubicBezTo>
                    <a:cubicBezTo>
                      <a:pt x="4414777" y="619490"/>
                      <a:pt x="4441937" y="635010"/>
                      <a:pt x="4471284" y="635000"/>
                    </a:cubicBezTo>
                    <a:lnTo>
                      <a:pt x="4505298" y="635000"/>
                    </a:lnTo>
                    <a:cubicBezTo>
                      <a:pt x="4515042" y="635012"/>
                      <a:pt x="4524058" y="640160"/>
                      <a:pt x="4529022" y="648546"/>
                    </a:cubicBezTo>
                    <a:cubicBezTo>
                      <a:pt x="4533985" y="656932"/>
                      <a:pt x="4534160" y="667312"/>
                      <a:pt x="4529483" y="675861"/>
                    </a:cubicBezTo>
                    <a:lnTo>
                      <a:pt x="4408391" y="897835"/>
                    </a:lnTo>
                    <a:cubicBezTo>
                      <a:pt x="4403604" y="906500"/>
                      <a:pt x="4403818" y="917064"/>
                      <a:pt x="4408954" y="925527"/>
                    </a:cubicBezTo>
                    <a:cubicBezTo>
                      <a:pt x="4414089" y="933990"/>
                      <a:pt x="4423361" y="939059"/>
                      <a:pt x="4433257" y="938814"/>
                    </a:cubicBezTo>
                    <a:cubicBezTo>
                      <a:pt x="4443153" y="938568"/>
                      <a:pt x="4452162" y="933046"/>
                      <a:pt x="4456872" y="924339"/>
                    </a:cubicBezTo>
                    <a:lnTo>
                      <a:pt x="4577964" y="702255"/>
                    </a:lnTo>
                    <a:cubicBezTo>
                      <a:pt x="4591950" y="676600"/>
                      <a:pt x="4591384" y="645474"/>
                      <a:pt x="4576475" y="620345"/>
                    </a:cubicBezTo>
                    <a:cubicBezTo>
                      <a:pt x="4561565" y="595216"/>
                      <a:pt x="4534517" y="579802"/>
                      <a:pt x="4505298" y="579783"/>
                    </a:cubicBezTo>
                    <a:lnTo>
                      <a:pt x="4471228" y="579783"/>
                    </a:lnTo>
                    <a:cubicBezTo>
                      <a:pt x="4461444" y="579783"/>
                      <a:pt x="4452390" y="574604"/>
                      <a:pt x="4447430" y="566170"/>
                    </a:cubicBezTo>
                    <a:cubicBezTo>
                      <a:pt x="4442470" y="557737"/>
                      <a:pt x="4442343" y="547307"/>
                      <a:pt x="4447099" y="538756"/>
                    </a:cubicBezTo>
                    <a:lnTo>
                      <a:pt x="4539588" y="372331"/>
                    </a:lnTo>
                    <a:cubicBezTo>
                      <a:pt x="4543146" y="365931"/>
                      <a:pt x="4544018" y="358380"/>
                      <a:pt x="4542008" y="351338"/>
                    </a:cubicBezTo>
                    <a:cubicBezTo>
                      <a:pt x="4539999" y="344297"/>
                      <a:pt x="4535275" y="338341"/>
                      <a:pt x="4528875" y="334783"/>
                    </a:cubicBezTo>
                    <a:close/>
                    <a:moveTo>
                      <a:pt x="4156544" y="1325217"/>
                    </a:moveTo>
                    <a:cubicBezTo>
                      <a:pt x="4156544" y="1310573"/>
                      <a:pt x="4162362" y="1296528"/>
                      <a:pt x="4172717" y="1286173"/>
                    </a:cubicBezTo>
                    <a:cubicBezTo>
                      <a:pt x="4183072" y="1275817"/>
                      <a:pt x="4197117" y="1270000"/>
                      <a:pt x="4211762" y="1270000"/>
                    </a:cubicBezTo>
                    <a:lnTo>
                      <a:pt x="4763936" y="1270000"/>
                    </a:lnTo>
                    <a:cubicBezTo>
                      <a:pt x="4783722" y="1269912"/>
                      <a:pt x="4802043" y="1280417"/>
                      <a:pt x="4811962" y="1297537"/>
                    </a:cubicBezTo>
                    <a:cubicBezTo>
                      <a:pt x="4821881" y="1314658"/>
                      <a:pt x="4821881" y="1335777"/>
                      <a:pt x="4811962" y="1352898"/>
                    </a:cubicBezTo>
                    <a:cubicBezTo>
                      <a:pt x="4802043" y="1370018"/>
                      <a:pt x="4783722" y="1380523"/>
                      <a:pt x="4763936" y="1380435"/>
                    </a:cubicBezTo>
                    <a:lnTo>
                      <a:pt x="4211762" y="1380435"/>
                    </a:lnTo>
                    <a:cubicBezTo>
                      <a:pt x="4197117" y="1380435"/>
                      <a:pt x="4183072" y="1374617"/>
                      <a:pt x="4172717" y="1364262"/>
                    </a:cubicBezTo>
                    <a:cubicBezTo>
                      <a:pt x="4162362" y="1353907"/>
                      <a:pt x="4156544" y="1339862"/>
                      <a:pt x="4156544" y="1325217"/>
                    </a:cubicBezTo>
                    <a:close/>
                    <a:moveTo>
                      <a:pt x="4266980" y="1435652"/>
                    </a:moveTo>
                    <a:cubicBezTo>
                      <a:pt x="4247193" y="1435564"/>
                      <a:pt x="4228873" y="1446069"/>
                      <a:pt x="4218954" y="1463189"/>
                    </a:cubicBezTo>
                    <a:cubicBezTo>
                      <a:pt x="4209035" y="1480310"/>
                      <a:pt x="4209035" y="1501429"/>
                      <a:pt x="4218954" y="1518550"/>
                    </a:cubicBezTo>
                    <a:cubicBezTo>
                      <a:pt x="4228873" y="1535670"/>
                      <a:pt x="4247193" y="1546175"/>
                      <a:pt x="4266980" y="1546087"/>
                    </a:cubicBezTo>
                    <a:lnTo>
                      <a:pt x="4708718" y="1546087"/>
                    </a:lnTo>
                    <a:cubicBezTo>
                      <a:pt x="4728505" y="1546175"/>
                      <a:pt x="4746825" y="1535670"/>
                      <a:pt x="4756744" y="1518550"/>
                    </a:cubicBezTo>
                    <a:cubicBezTo>
                      <a:pt x="4766663" y="1501429"/>
                      <a:pt x="4766663" y="1480310"/>
                      <a:pt x="4756744" y="1463189"/>
                    </a:cubicBezTo>
                    <a:cubicBezTo>
                      <a:pt x="4746825" y="1446069"/>
                      <a:pt x="4728505" y="1435564"/>
                      <a:pt x="4708718" y="1435652"/>
                    </a:cubicBezTo>
                    <a:lnTo>
                      <a:pt x="4266980" y="1435652"/>
                    </a:lnTo>
                    <a:close/>
                    <a:moveTo>
                      <a:pt x="4268802" y="1601304"/>
                    </a:moveTo>
                    <a:cubicBezTo>
                      <a:pt x="4268378" y="1601315"/>
                      <a:pt x="4267984" y="1601529"/>
                      <a:pt x="4267744" y="1601878"/>
                    </a:cubicBezTo>
                    <a:cubicBezTo>
                      <a:pt x="4267504" y="1602228"/>
                      <a:pt x="4267445" y="1602671"/>
                      <a:pt x="4267586" y="1603071"/>
                    </a:cubicBezTo>
                    <a:lnTo>
                      <a:pt x="4269796" y="1609808"/>
                    </a:lnTo>
                    <a:cubicBezTo>
                      <a:pt x="4301047" y="1703700"/>
                      <a:pt x="4388892" y="1767045"/>
                      <a:pt x="4487849" y="1767045"/>
                    </a:cubicBezTo>
                    <a:cubicBezTo>
                      <a:pt x="4586806" y="1767045"/>
                      <a:pt x="4674651" y="1703700"/>
                      <a:pt x="4705902" y="1609808"/>
                    </a:cubicBezTo>
                    <a:lnTo>
                      <a:pt x="4708112" y="1603071"/>
                    </a:lnTo>
                    <a:cubicBezTo>
                      <a:pt x="4708256" y="1602662"/>
                      <a:pt x="4708191" y="1602208"/>
                      <a:pt x="4707938" y="1601856"/>
                    </a:cubicBezTo>
                    <a:cubicBezTo>
                      <a:pt x="4707684" y="1601504"/>
                      <a:pt x="4707275" y="1601298"/>
                      <a:pt x="4706841" y="1601304"/>
                    </a:cubicBezTo>
                    <a:lnTo>
                      <a:pt x="4268857" y="1601304"/>
                    </a:lnTo>
                    <a:close/>
                  </a:path>
                </a:pathLst>
              </a:custGeom>
              <a:solidFill>
                <a:srgbClr val="D1F891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4181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7543800" y="2019301"/>
            <a:ext cx="15443715" cy="13375700"/>
            <a:chOff x="0" y="0"/>
            <a:chExt cx="6202680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93BB37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3902756" y="-4547883"/>
            <a:ext cx="15347817" cy="13290518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t="-36609" b="-36609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8028855" y="-9672084"/>
            <a:ext cx="14137802" cy="11726869"/>
            <a:chOff x="0" y="0"/>
            <a:chExt cx="6476553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76553" cy="5372100"/>
            </a:xfrm>
            <a:custGeom>
              <a:avLst/>
              <a:gdLst/>
              <a:ahLst/>
              <a:cxnLst/>
              <a:rect l="l" t="t" r="r" b="b"/>
              <a:pathLst>
                <a:path w="6476553" h="5372100">
                  <a:moveTo>
                    <a:pt x="4925883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925883" y="5372100"/>
                  </a:lnTo>
                  <a:lnTo>
                    <a:pt x="6476553" y="2686050"/>
                  </a:lnTo>
                  <a:lnTo>
                    <a:pt x="4925883" y="0"/>
                  </a:lnTo>
                  <a:close/>
                </a:path>
              </a:pathLst>
            </a:custGeom>
            <a:solidFill>
              <a:srgbClr val="D7F8C5"/>
            </a:solidFill>
          </p:spPr>
        </p:sp>
      </p:grpSp>
      <p:sp>
        <p:nvSpPr>
          <p:cNvPr id="14" name="TextBox 8"/>
          <p:cNvSpPr txBox="1"/>
          <p:nvPr/>
        </p:nvSpPr>
        <p:spPr>
          <a:xfrm>
            <a:off x="10474108" y="886589"/>
            <a:ext cx="7711530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lnSpc>
                <a:spcPts val="10999"/>
              </a:lnSpc>
              <a:spcBef>
                <a:spcPct val="0"/>
              </a:spcBef>
            </a:pPr>
            <a:r>
              <a:rPr lang="en-US" sz="9999" dirty="0">
                <a:solidFill>
                  <a:srgbClr val="93BB37"/>
                </a:solidFill>
                <a:latin typeface="Fira Sans Medium Bold"/>
              </a:rPr>
              <a:t>THANK YOU! 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10066946" y="1714500"/>
            <a:ext cx="8221054" cy="16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880"/>
              </a:lnSpc>
            </a:pPr>
            <a:r>
              <a:rPr lang="en-US" sz="9914" spc="49" dirty="0">
                <a:solidFill>
                  <a:srgbClr val="FFFFFF"/>
                </a:solidFill>
                <a:latin typeface="Fira Sans Light"/>
              </a:rPr>
              <a:t>QUESTIONS?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7598493" y="3702641"/>
            <a:ext cx="1007353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0"/>
              </a:lnSpc>
            </a:pPr>
            <a:r>
              <a:rPr lang="en-US" sz="4800" b="1" dirty="0">
                <a:solidFill>
                  <a:srgbClr val="FFFFFF"/>
                </a:solidFill>
                <a:latin typeface="Fira Sans Bold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Thomas Brocato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9282285" y="4483578"/>
            <a:ext cx="8763000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699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</a:rPr>
              <a:t>tbrocato@lglawfirm.com 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5702804" y="5029086"/>
            <a:ext cx="8213372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7699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</a:rPr>
              <a:t>512.322.5857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-66827" y="8969920"/>
            <a:ext cx="7915427" cy="477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20"/>
              </a:lnSpc>
            </a:pPr>
            <a:r>
              <a:rPr lang="en-US" sz="3000" dirty="0">
                <a:solidFill>
                  <a:srgbClr val="93BB37"/>
                </a:solidFill>
                <a:latin typeface="Fira Sans Bold Bold" panose="020B0604020202020204" charset="0"/>
              </a:rPr>
              <a:t>Lloyd </a:t>
            </a:r>
            <a:r>
              <a:rPr lang="en-US" sz="3000" dirty="0" err="1">
                <a:solidFill>
                  <a:srgbClr val="93BB37"/>
                </a:solidFill>
                <a:latin typeface="Fira Sans Bold Bold" panose="020B0604020202020204" charset="0"/>
              </a:rPr>
              <a:t>Gosselink</a:t>
            </a:r>
            <a:r>
              <a:rPr lang="en-US" sz="3000" dirty="0">
                <a:solidFill>
                  <a:srgbClr val="93BB37"/>
                </a:solidFill>
                <a:latin typeface="Fira Sans Bold Bold" panose="020B0604020202020204" charset="0"/>
              </a:rPr>
              <a:t> Rochelle &amp; Townsend, P.C.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609600" y="9601908"/>
            <a:ext cx="2825844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93BB37"/>
                </a:solidFill>
                <a:latin typeface="Open Sans Light"/>
              </a:rPr>
              <a:t>www.lglawfirm.com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4373543" y="9598313"/>
            <a:ext cx="196319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93BB37"/>
                </a:solidFill>
                <a:latin typeface="Open Sans Light"/>
              </a:rPr>
              <a:t>512.322.5800</a:t>
            </a:r>
          </a:p>
        </p:txBody>
      </p:sp>
      <p:sp>
        <p:nvSpPr>
          <p:cNvPr id="22" name="AutoShape 16"/>
          <p:cNvSpPr/>
          <p:nvPr/>
        </p:nvSpPr>
        <p:spPr>
          <a:xfrm rot="-5400000">
            <a:off x="3607431" y="9813045"/>
            <a:ext cx="566910" cy="0"/>
          </a:xfrm>
          <a:prstGeom prst="line">
            <a:avLst/>
          </a:prstGeom>
          <a:ln w="19050" cap="rnd">
            <a:solidFill>
              <a:srgbClr val="93BB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8112102" y="5679965"/>
            <a:ext cx="10073536" cy="117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Fira Sans Bold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Roslyn Dubberstein</a:t>
            </a:r>
            <a:endParaRPr lang="en-US" sz="4800" b="1" dirty="0">
              <a:solidFill>
                <a:srgbClr val="FFFFFF"/>
              </a:solidFill>
              <a:latin typeface="Fira Sans Bold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9903644" y="6506589"/>
            <a:ext cx="8763000" cy="872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699"/>
              </a:lnSpc>
            </a:pPr>
            <a:r>
              <a:rPr lang="en-US" sz="4000" dirty="0" smtClean="0">
                <a:solidFill>
                  <a:srgbClr val="FFFFFF"/>
                </a:solidFill>
                <a:latin typeface="Open Sans"/>
              </a:rPr>
              <a:t>rdubberstein@lglawfirm.com </a:t>
            </a:r>
            <a:endParaRPr lang="en-US" sz="40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5796958" y="7047282"/>
            <a:ext cx="8213372" cy="872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7699"/>
              </a:lnSpc>
            </a:pPr>
            <a:r>
              <a:rPr lang="en-US" sz="4000" dirty="0" smtClean="0">
                <a:solidFill>
                  <a:srgbClr val="FFFFFF"/>
                </a:solidFill>
                <a:latin typeface="Open Sans"/>
              </a:rPr>
              <a:t>512.322.5802</a:t>
            </a:r>
            <a:endParaRPr lang="en-US" sz="4000" dirty="0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B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095" y="2459664"/>
            <a:ext cx="310170" cy="311560"/>
            <a:chOff x="14167" y="0"/>
            <a:chExt cx="6321665" cy="6350000"/>
          </a:xfrm>
        </p:grpSpPr>
        <p:sp>
          <p:nvSpPr>
            <p:cNvPr id="9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F8C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8"/>
          <p:cNvSpPr txBox="1"/>
          <p:nvPr/>
        </p:nvSpPr>
        <p:spPr>
          <a:xfrm>
            <a:off x="914400" y="952500"/>
            <a:ext cx="9697593" cy="132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999"/>
              </a:lnSpc>
            </a:pPr>
            <a:r>
              <a:rPr lang="en-US" sz="8000" dirty="0">
                <a:solidFill>
                  <a:srgbClr val="FFFFFF"/>
                </a:solidFill>
                <a:latin typeface="Fira Sans Medium Bold"/>
              </a:rPr>
              <a:t>Thomas Brocato</a:t>
            </a:r>
          </a:p>
        </p:txBody>
      </p:sp>
      <p:sp>
        <p:nvSpPr>
          <p:cNvPr id="4" name="TextBox 9"/>
          <p:cNvSpPr txBox="1"/>
          <p:nvPr/>
        </p:nvSpPr>
        <p:spPr>
          <a:xfrm>
            <a:off x="1314071" y="2365375"/>
            <a:ext cx="8315968" cy="700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00"/>
              </a:lnSpc>
            </a:pPr>
            <a:r>
              <a:rPr lang="en-US" sz="3500" spc="105" dirty="0">
                <a:solidFill>
                  <a:srgbClr val="FFFFFF"/>
                </a:solidFill>
                <a:latin typeface="Fira Sans Medium Bold" panose="020B0604020202020204" charset="0"/>
              </a:rPr>
              <a:t>Energy and Utility Practice Group Chair at Lloyd </a:t>
            </a:r>
            <a:r>
              <a:rPr lang="en-US" sz="3500" spc="105" dirty="0" err="1">
                <a:solidFill>
                  <a:srgbClr val="FFFFFF"/>
                </a:solidFill>
                <a:latin typeface="Fira Sans Medium Bold" panose="020B0604020202020204" charset="0"/>
              </a:rPr>
              <a:t>Gosselink</a:t>
            </a:r>
            <a:r>
              <a:rPr lang="en-US" sz="3500" spc="105" dirty="0">
                <a:solidFill>
                  <a:srgbClr val="FFFFFF"/>
                </a:solidFill>
                <a:latin typeface="Fira Sans Medium Bold" panose="020B0604020202020204" charset="0"/>
              </a:rPr>
              <a:t> Rochelle and Townsend P.C. in Austin, Texas.</a:t>
            </a:r>
          </a:p>
          <a:p>
            <a:pPr>
              <a:lnSpc>
                <a:spcPts val="4200"/>
              </a:lnSpc>
            </a:pPr>
            <a:endParaRPr lang="en-US" sz="3500" spc="105" dirty="0">
              <a:solidFill>
                <a:srgbClr val="FFFFFF"/>
              </a:solidFill>
              <a:latin typeface="Fira Sans Medium Bold"/>
            </a:endParaRPr>
          </a:p>
          <a:p>
            <a:pPr>
              <a:lnSpc>
                <a:spcPts val="4200"/>
              </a:lnSpc>
            </a:pPr>
            <a:r>
              <a:rPr lang="en-US" sz="3500" spc="36" dirty="0">
                <a:solidFill>
                  <a:srgbClr val="FFFFFF"/>
                </a:solidFill>
                <a:latin typeface="Fira Sans Medium Bold" panose="020B0604020202020204" charset="0"/>
              </a:rPr>
              <a:t>Represents municipally owned utilities (</a:t>
            </a:r>
            <a:r>
              <a:rPr lang="en-US" sz="3500" spc="36" dirty="0" err="1">
                <a:solidFill>
                  <a:srgbClr val="FFFFFF"/>
                </a:solidFill>
                <a:latin typeface="Fira Sans Medium Bold" panose="020B0604020202020204" charset="0"/>
              </a:rPr>
              <a:t>MOUs</a:t>
            </a:r>
            <a:r>
              <a:rPr lang="en-US" sz="3500" spc="36" dirty="0">
                <a:solidFill>
                  <a:srgbClr val="FFFFFF"/>
                </a:solidFill>
                <a:latin typeface="Fira Sans Medium Bold" panose="020B0604020202020204" charset="0"/>
              </a:rPr>
              <a:t>) and Cities in proceedings at the Public Utility Commission.</a:t>
            </a:r>
          </a:p>
          <a:p>
            <a:pPr>
              <a:lnSpc>
                <a:spcPts val="4200"/>
              </a:lnSpc>
            </a:pPr>
            <a:endParaRPr lang="en-US" sz="3500" spc="36" dirty="0">
              <a:solidFill>
                <a:srgbClr val="FFFFFF"/>
              </a:solidFill>
              <a:latin typeface="Fira Sans Medium Bold" panose="020B0604020202020204" charset="0"/>
            </a:endParaRPr>
          </a:p>
          <a:p>
            <a:pPr>
              <a:lnSpc>
                <a:spcPts val="4200"/>
              </a:lnSpc>
            </a:pPr>
            <a:r>
              <a:rPr lang="en-US" sz="3500" spc="36" dirty="0">
                <a:solidFill>
                  <a:srgbClr val="FFFFFF"/>
                </a:solidFill>
                <a:latin typeface="Fira Sans Medium Bold" panose="020B0604020202020204" charset="0"/>
              </a:rPr>
              <a:t>30 years of experience representing clients before regulatory agencies, the courts, and the legislature, with a focus on utility administrative law.</a:t>
            </a:r>
          </a:p>
          <a:p>
            <a:pPr>
              <a:lnSpc>
                <a:spcPts val="4200"/>
              </a:lnSpc>
            </a:pPr>
            <a:endParaRPr lang="en-US" sz="3500" spc="36" dirty="0">
              <a:solidFill>
                <a:srgbClr val="FFFFFF"/>
              </a:solidFill>
              <a:latin typeface="Arimo Bol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5095" y="4607587"/>
            <a:ext cx="310170" cy="311560"/>
            <a:chOff x="14167" y="0"/>
            <a:chExt cx="6321665" cy="6350000"/>
          </a:xfrm>
        </p:grpSpPr>
        <p:sp>
          <p:nvSpPr>
            <p:cNvPr id="8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F8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6764658"/>
            <a:ext cx="310170" cy="311560"/>
            <a:chOff x="14167" y="0"/>
            <a:chExt cx="6321665" cy="6350000"/>
          </a:xfrm>
        </p:grpSpPr>
        <p:sp>
          <p:nvSpPr>
            <p:cNvPr id="7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F8C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9713693" y="-647700"/>
            <a:ext cx="11774707" cy="10196366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blipFill>
            <a:blip r:embed="rId2"/>
            <a:stretch>
              <a:fillRect b="-7321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872312" y="9544849"/>
            <a:ext cx="13978712" cy="1542251"/>
            <a:chOff x="0" y="0"/>
            <a:chExt cx="48691834" cy="5372100"/>
          </a:xfrm>
        </p:grpSpPr>
        <p:sp>
          <p:nvSpPr>
            <p:cNvPr id="12" name="Freeform 11"/>
            <p:cNvSpPr/>
            <p:nvPr/>
          </p:nvSpPr>
          <p:spPr>
            <a:xfrm>
              <a:off x="0" y="0"/>
              <a:ext cx="48691834" cy="5372100"/>
            </a:xfrm>
            <a:custGeom>
              <a:avLst/>
              <a:gdLst/>
              <a:ahLst/>
              <a:cxnLst/>
              <a:rect l="l" t="t" r="r" b="b"/>
              <a:pathLst>
                <a:path w="48691834" h="5372100">
                  <a:moveTo>
                    <a:pt x="4714116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7141166" y="5372100"/>
                  </a:lnTo>
                  <a:lnTo>
                    <a:pt x="48691834" y="2686050"/>
                  </a:lnTo>
                  <a:lnTo>
                    <a:pt x="47141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42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B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095" y="2459664"/>
            <a:ext cx="310170" cy="311560"/>
            <a:chOff x="14167" y="0"/>
            <a:chExt cx="6321665" cy="6350000"/>
          </a:xfrm>
        </p:grpSpPr>
        <p:sp>
          <p:nvSpPr>
            <p:cNvPr id="9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F8C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8"/>
          <p:cNvSpPr txBox="1"/>
          <p:nvPr/>
        </p:nvSpPr>
        <p:spPr>
          <a:xfrm>
            <a:off x="914400" y="952500"/>
            <a:ext cx="9697593" cy="132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999"/>
              </a:lnSpc>
            </a:pPr>
            <a:r>
              <a:rPr lang="en-US" sz="8000" dirty="0" smtClean="0">
                <a:solidFill>
                  <a:srgbClr val="FFFFFF"/>
                </a:solidFill>
                <a:latin typeface="Fira Sans Medium Bold"/>
              </a:rPr>
              <a:t>Roslyn Dubberstein</a:t>
            </a:r>
            <a:endParaRPr lang="en-US" sz="8000" dirty="0">
              <a:solidFill>
                <a:srgbClr val="FFFFFF"/>
              </a:solidFill>
              <a:latin typeface="Fira Sans Medium Bold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1314071" y="2365375"/>
            <a:ext cx="8315968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00"/>
              </a:lnSpc>
            </a:pPr>
            <a:r>
              <a:rPr lang="en-US" sz="3500" spc="105" dirty="0">
                <a:solidFill>
                  <a:srgbClr val="FFFFFF"/>
                </a:solidFill>
                <a:latin typeface="Fira Sans Medium Bold" panose="020B0604020202020204" charset="0"/>
              </a:rPr>
              <a:t>Energy and Utility Practice Group </a:t>
            </a:r>
            <a:r>
              <a:rPr lang="en-US" sz="3500" spc="105" dirty="0" smtClean="0">
                <a:solidFill>
                  <a:srgbClr val="FFFFFF"/>
                </a:solidFill>
                <a:latin typeface="Fira Sans Medium Bold" panose="020B0604020202020204" charset="0"/>
              </a:rPr>
              <a:t>Associate </a:t>
            </a:r>
            <a:r>
              <a:rPr lang="en-US" sz="3500" spc="105" dirty="0">
                <a:solidFill>
                  <a:srgbClr val="FFFFFF"/>
                </a:solidFill>
                <a:latin typeface="Fira Sans Medium Bold" panose="020B0604020202020204" charset="0"/>
              </a:rPr>
              <a:t>at Lloyd </a:t>
            </a:r>
            <a:r>
              <a:rPr lang="en-US" sz="3500" spc="105" dirty="0" err="1">
                <a:solidFill>
                  <a:srgbClr val="FFFFFF"/>
                </a:solidFill>
                <a:latin typeface="Fira Sans Medium Bold" panose="020B0604020202020204" charset="0"/>
              </a:rPr>
              <a:t>Gosselink</a:t>
            </a:r>
            <a:r>
              <a:rPr lang="en-US" sz="3500" spc="105" dirty="0">
                <a:solidFill>
                  <a:srgbClr val="FFFFFF"/>
                </a:solidFill>
                <a:latin typeface="Fira Sans Medium Bold" panose="020B0604020202020204" charset="0"/>
              </a:rPr>
              <a:t> Rochelle and Townsend P.C. in Austin, Texas.</a:t>
            </a:r>
          </a:p>
          <a:p>
            <a:pPr>
              <a:lnSpc>
                <a:spcPts val="4200"/>
              </a:lnSpc>
            </a:pPr>
            <a:endParaRPr lang="en-US" sz="3500" spc="105" dirty="0">
              <a:solidFill>
                <a:srgbClr val="FFFFFF"/>
              </a:solidFill>
              <a:latin typeface="Fira Sans Medium Bold"/>
            </a:endParaRPr>
          </a:p>
          <a:p>
            <a:pPr>
              <a:lnSpc>
                <a:spcPts val="4200"/>
              </a:lnSpc>
            </a:pPr>
            <a:r>
              <a:rPr lang="en-US" sz="3500" spc="36" dirty="0" smtClean="0">
                <a:solidFill>
                  <a:srgbClr val="FFFFFF"/>
                </a:solidFill>
                <a:latin typeface="Fira Sans Medium Bold" panose="020B0604020202020204" charset="0"/>
              </a:rPr>
              <a:t>Represents </a:t>
            </a:r>
            <a:r>
              <a:rPr lang="en-US" sz="3500" spc="36" dirty="0">
                <a:solidFill>
                  <a:srgbClr val="FFFFFF"/>
                </a:solidFill>
                <a:latin typeface="Fira Sans Medium Bold" panose="020B0604020202020204" charset="0"/>
              </a:rPr>
              <a:t>municipally owned utilities (</a:t>
            </a:r>
            <a:r>
              <a:rPr lang="en-US" sz="3500" spc="36" dirty="0" err="1">
                <a:solidFill>
                  <a:srgbClr val="FFFFFF"/>
                </a:solidFill>
                <a:latin typeface="Fira Sans Medium Bold" panose="020B0604020202020204" charset="0"/>
              </a:rPr>
              <a:t>MOUs</a:t>
            </a:r>
            <a:r>
              <a:rPr lang="en-US" sz="3500" spc="36" dirty="0">
                <a:solidFill>
                  <a:srgbClr val="FFFFFF"/>
                </a:solidFill>
                <a:latin typeface="Fira Sans Medium Bold" panose="020B0604020202020204" charset="0"/>
              </a:rPr>
              <a:t>) and Cities in proceedings at the Public Utility </a:t>
            </a:r>
            <a:r>
              <a:rPr lang="en-US" sz="3500" spc="36" dirty="0" smtClean="0">
                <a:solidFill>
                  <a:srgbClr val="FFFFFF"/>
                </a:solidFill>
                <a:latin typeface="Fira Sans Medium Bold" panose="020B0604020202020204" charset="0"/>
              </a:rPr>
              <a:t>Commission. </a:t>
            </a:r>
          </a:p>
          <a:p>
            <a:pPr>
              <a:lnSpc>
                <a:spcPts val="4200"/>
              </a:lnSpc>
            </a:pPr>
            <a:endParaRPr lang="en-US" sz="3500" spc="36" dirty="0">
              <a:solidFill>
                <a:srgbClr val="FFFFFF"/>
              </a:solidFill>
              <a:latin typeface="Fira Sans Medium Bold" panose="020B0604020202020204" charset="0"/>
            </a:endParaRPr>
          </a:p>
          <a:p>
            <a:pPr>
              <a:lnSpc>
                <a:spcPts val="4200"/>
              </a:lnSpc>
            </a:pPr>
            <a:r>
              <a:rPr lang="en-US" sz="3500" spc="36" dirty="0" smtClean="0">
                <a:solidFill>
                  <a:srgbClr val="FFFFFF"/>
                </a:solidFill>
                <a:latin typeface="Fira Sans Medium Bold" panose="020B0604020202020204" charset="0"/>
              </a:rPr>
              <a:t>Specific areas include franchise agreement negotiation, water system </a:t>
            </a:r>
            <a:r>
              <a:rPr lang="en-US" sz="3500" spc="36" dirty="0" err="1" smtClean="0">
                <a:solidFill>
                  <a:srgbClr val="FFFFFF"/>
                </a:solidFill>
                <a:latin typeface="Fira Sans Medium Bold" panose="020B0604020202020204" charset="0"/>
              </a:rPr>
              <a:t>CCN</a:t>
            </a:r>
            <a:r>
              <a:rPr lang="en-US" sz="3500" spc="36" dirty="0" smtClean="0">
                <a:solidFill>
                  <a:srgbClr val="FFFFFF"/>
                </a:solidFill>
                <a:latin typeface="Fira Sans Medium Bold" panose="020B0604020202020204" charset="0"/>
              </a:rPr>
              <a:t> amendments and applications, and legislative advocacy.</a:t>
            </a:r>
            <a:endParaRPr lang="en-US" sz="3500" spc="36" dirty="0">
              <a:solidFill>
                <a:srgbClr val="FFFFFF"/>
              </a:solidFill>
              <a:latin typeface="Fira Sans Medium Bold" panose="020B060402020202020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5095" y="4607587"/>
            <a:ext cx="310170" cy="311560"/>
            <a:chOff x="14167" y="0"/>
            <a:chExt cx="6321665" cy="6350000"/>
          </a:xfrm>
        </p:grpSpPr>
        <p:sp>
          <p:nvSpPr>
            <p:cNvPr id="8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F8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6764658"/>
            <a:ext cx="310170" cy="311560"/>
            <a:chOff x="14167" y="0"/>
            <a:chExt cx="6321665" cy="6350000"/>
          </a:xfrm>
        </p:grpSpPr>
        <p:sp>
          <p:nvSpPr>
            <p:cNvPr id="7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F8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872312" y="9544849"/>
            <a:ext cx="13978712" cy="1542251"/>
            <a:chOff x="0" y="0"/>
            <a:chExt cx="48691834" cy="5372100"/>
          </a:xfrm>
        </p:grpSpPr>
        <p:sp>
          <p:nvSpPr>
            <p:cNvPr id="12" name="Freeform 11"/>
            <p:cNvSpPr/>
            <p:nvPr/>
          </p:nvSpPr>
          <p:spPr>
            <a:xfrm>
              <a:off x="0" y="0"/>
              <a:ext cx="48691834" cy="5372100"/>
            </a:xfrm>
            <a:custGeom>
              <a:avLst/>
              <a:gdLst/>
              <a:ahLst/>
              <a:cxnLst/>
              <a:rect l="l" t="t" r="r" b="b"/>
              <a:pathLst>
                <a:path w="48691834" h="5372100">
                  <a:moveTo>
                    <a:pt x="4714116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7141166" y="5372100"/>
                  </a:lnTo>
                  <a:lnTo>
                    <a:pt x="48691834" y="2686050"/>
                  </a:lnTo>
                  <a:lnTo>
                    <a:pt x="47141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9705398" y="-651517"/>
            <a:ext cx="11774707" cy="10196366"/>
            <a:chOff x="0" y="0"/>
            <a:chExt cx="4282440" cy="3708400"/>
          </a:xfrm>
        </p:grpSpPr>
        <p:sp>
          <p:nvSpPr>
            <p:cNvPr id="20" name="Freeform 1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t="-3097" b="-1238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47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332" y="-470714"/>
            <a:ext cx="10792335" cy="227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/>
            <a:endParaRPr lang="en-US" sz="4400" dirty="0" smtClean="0">
              <a:solidFill>
                <a:srgbClr val="93BB37"/>
              </a:solidFill>
              <a:latin typeface="Fira Sans Medium Bold"/>
            </a:endParaRPr>
          </a:p>
          <a:p>
            <a:pPr lvl="1"/>
            <a:r>
              <a:rPr lang="en-US" sz="6000" dirty="0" smtClean="0">
                <a:solidFill>
                  <a:srgbClr val="93BB37"/>
                </a:solidFill>
                <a:latin typeface="Fira Sans Medium Bold"/>
              </a:rPr>
              <a:t>Utility Current Events </a:t>
            </a:r>
          </a:p>
          <a:p>
            <a:pPr lvl="1"/>
            <a:r>
              <a:rPr lang="en-US" sz="4400" dirty="0" smtClean="0">
                <a:solidFill>
                  <a:srgbClr val="93BB37"/>
                </a:solidFill>
                <a:latin typeface="Fira Sans Medium Bold"/>
              </a:rPr>
              <a:t>[in 5 minutes or less]</a:t>
            </a:r>
            <a:endParaRPr lang="en-US" sz="4400" dirty="0">
              <a:solidFill>
                <a:srgbClr val="93BB37"/>
              </a:solidFill>
              <a:latin typeface="Fira Sans Medium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 flipH="1">
            <a:off x="10788674" y="-2535890"/>
            <a:ext cx="8901106" cy="5082240"/>
          </a:xfrm>
          <a:prstGeom prst="rect">
            <a:avLst/>
          </a:prstGeom>
        </p:spPr>
      </p:pic>
      <p:pic>
        <p:nvPicPr>
          <p:cNvPr id="1026" name="Picture 2" descr="Road-Runner | Cartoon Hall Of Fame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3646209"/>
            <a:ext cx="6605132" cy="4724400"/>
          </a:xfrm>
          <a:prstGeom prst="ellipse">
            <a:avLst/>
          </a:prstGeom>
          <a:ln w="63500" cap="rnd">
            <a:solidFill>
              <a:srgbClr val="D1F89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1714500"/>
            <a:ext cx="10744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Fira Sans Bold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Bold Bold" panose="020B0604020202020204" charset="0"/>
              </a:rPr>
              <a:t>Gas Securitization Update</a:t>
            </a:r>
          </a:p>
          <a:p>
            <a:endParaRPr lang="en-US" sz="3600" dirty="0" smtClean="0">
              <a:latin typeface="Fira Sans Bold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Bold Bold" panose="020B0604020202020204" charset="0"/>
              </a:rPr>
              <a:t>Middle Mile Broadband</a:t>
            </a:r>
          </a:p>
          <a:p>
            <a:endParaRPr lang="en-US" sz="3600" dirty="0">
              <a:latin typeface="Fira Sans Bold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Bold Bold" panose="020B0604020202020204" charset="0"/>
              </a:rPr>
              <a:t>Post Winter Storm Uri Market Redesign Efforts Continue</a:t>
            </a:r>
          </a:p>
          <a:p>
            <a:endParaRPr lang="en-US" sz="3600" dirty="0">
              <a:latin typeface="Fira Sans Bold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Fira Sans Bold Bold" panose="020B0604020202020204" charset="0"/>
              </a:rPr>
              <a:t>Oncor</a:t>
            </a:r>
            <a:r>
              <a:rPr lang="en-US" sz="3600" dirty="0" smtClean="0">
                <a:latin typeface="Fira Sans Bold Bold" panose="020B0604020202020204" charset="0"/>
              </a:rPr>
              <a:t> rate case seeks $250.7 million cost of service adjustment (more on this later)</a:t>
            </a:r>
          </a:p>
          <a:p>
            <a:endParaRPr lang="en-US" sz="3600" dirty="0">
              <a:latin typeface="Fira Sans Bold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Bold Bold" panose="020B0604020202020204" charset="0"/>
              </a:rPr>
              <a:t>Electric and gas utility issues likely to continue as frontrunners during the 88</a:t>
            </a:r>
            <a:r>
              <a:rPr lang="en-US" sz="3600" baseline="30000" dirty="0" smtClean="0">
                <a:latin typeface="Fira Sans Bold Bold" panose="020B0604020202020204" charset="0"/>
              </a:rPr>
              <a:t>th</a:t>
            </a:r>
            <a:r>
              <a:rPr lang="en-US" sz="3600" dirty="0" smtClean="0">
                <a:latin typeface="Fira Sans Bold Bold" panose="020B0604020202020204" charset="0"/>
              </a:rPr>
              <a:t> Legislative Session</a:t>
            </a:r>
            <a:endParaRPr lang="en-US" sz="3600" dirty="0">
              <a:latin typeface="Fira Sans Bold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4026"/>
          <a:stretch>
            <a:fillRect/>
          </a:stretch>
        </p:blipFill>
        <p:spPr>
          <a:xfrm flipH="1">
            <a:off x="-1876862" y="7170810"/>
            <a:ext cx="7552590" cy="431228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9220200" y="3314700"/>
            <a:ext cx="6563474" cy="0"/>
          </a:xfrm>
          <a:prstGeom prst="line">
            <a:avLst/>
          </a:prstGeom>
          <a:ln w="28575" cap="rnd">
            <a:solidFill>
              <a:srgbClr val="D1F89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028700" y="1834981"/>
            <a:ext cx="6536460" cy="2821285"/>
            <a:chOff x="0" y="95251"/>
            <a:chExt cx="8715279" cy="376171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95251"/>
              <a:ext cx="8715279" cy="3761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0999"/>
                </a:lnSpc>
                <a:spcBef>
                  <a:spcPct val="0"/>
                </a:spcBef>
              </a:pPr>
              <a:r>
                <a:rPr lang="en-US" sz="9999" dirty="0" smtClean="0">
                  <a:solidFill>
                    <a:srgbClr val="93BB37"/>
                  </a:solidFill>
                  <a:latin typeface="Fira Sans Medium Bold"/>
                </a:rPr>
                <a:t>What do I do if…</a:t>
              </a:r>
              <a:endParaRPr lang="en-US" sz="9999" dirty="0">
                <a:solidFill>
                  <a:srgbClr val="93BB37"/>
                </a:solidFill>
                <a:latin typeface="Fira Sans Medium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587637"/>
              <a:ext cx="8715279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976550" y="1765279"/>
            <a:ext cx="9082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Fira Sans Light Bold" panose="020B0604020202020204" charset="0"/>
              </a:rPr>
              <a:t>City receives notice of gas utility interim rate change: </a:t>
            </a:r>
            <a:r>
              <a:rPr lang="en-US" sz="4000" b="1" dirty="0" smtClean="0">
                <a:latin typeface="Fira Sans Light Bold" panose="020B0604020202020204" charset="0"/>
              </a:rPr>
              <a:t>GRIP, </a:t>
            </a:r>
            <a:r>
              <a:rPr lang="en-US" sz="4000" b="1" dirty="0" err="1" smtClean="0">
                <a:latin typeface="Fira Sans Light Bold" panose="020B0604020202020204" charset="0"/>
              </a:rPr>
              <a:t>RRM</a:t>
            </a:r>
            <a:r>
              <a:rPr lang="en-US" sz="4000" b="1" dirty="0" smtClean="0">
                <a:latin typeface="Fira Sans Light Bold" panose="020B0604020202020204" charset="0"/>
              </a:rPr>
              <a:t>, COSA.</a:t>
            </a:r>
            <a:endParaRPr lang="en-US" sz="4000" b="1" dirty="0">
              <a:latin typeface="Fira Sans Light Bold" panose="020B060402020202020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76549" y="3451721"/>
            <a:ext cx="8016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Fira Sans Light Bold" panose="020B0604020202020204" charset="0"/>
              </a:rPr>
              <a:t>City receives notice of electric utility interim rate change: </a:t>
            </a:r>
            <a:r>
              <a:rPr lang="en-US" sz="4000" b="1" dirty="0" err="1" smtClean="0">
                <a:latin typeface="Fira Sans Light Bold" panose="020B0604020202020204" charset="0"/>
              </a:rPr>
              <a:t>DCRF</a:t>
            </a:r>
            <a:r>
              <a:rPr lang="en-US" sz="4000" b="1" dirty="0" smtClean="0">
                <a:latin typeface="Fira Sans Light Bold" panose="020B0604020202020204" charset="0"/>
              </a:rPr>
              <a:t>, </a:t>
            </a:r>
            <a:r>
              <a:rPr lang="en-US" sz="4000" b="1" dirty="0" err="1" smtClean="0">
                <a:latin typeface="Fira Sans Light Bold" panose="020B0604020202020204" charset="0"/>
              </a:rPr>
              <a:t>EECRF</a:t>
            </a:r>
            <a:r>
              <a:rPr lang="en-US" sz="4000" b="1" dirty="0" smtClean="0">
                <a:latin typeface="Fira Sans Light Bold" panose="020B0604020202020204" charset="0"/>
              </a:rPr>
              <a:t>, Interim </a:t>
            </a:r>
            <a:r>
              <a:rPr lang="en-US" sz="4000" b="1" dirty="0" err="1" smtClean="0">
                <a:latin typeface="Fira Sans Light Bold" panose="020B0604020202020204" charset="0"/>
              </a:rPr>
              <a:t>TCOS</a:t>
            </a:r>
            <a:r>
              <a:rPr lang="en-US" sz="4000" b="1" dirty="0" smtClean="0">
                <a:latin typeface="Fira Sans Light Bold" panose="020B0604020202020204" charset="0"/>
              </a:rPr>
              <a:t>.</a:t>
            </a:r>
            <a:endParaRPr lang="en-US" sz="4000" b="1" dirty="0">
              <a:latin typeface="Fira Sans Light Bold" panose="020B0604020202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6548" y="5728316"/>
            <a:ext cx="8016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Fira Sans Light Bold" panose="020B0604020202020204" charset="0"/>
              </a:rPr>
              <a:t>City receives notice of a full comprehensive base-rate proceeding.</a:t>
            </a:r>
            <a:endParaRPr lang="en-US" sz="4000" b="1" dirty="0">
              <a:latin typeface="Fira Sans Light Bold" panose="020B0604020202020204" charset="0"/>
            </a:endParaRPr>
          </a:p>
        </p:txBody>
      </p:sp>
      <p:sp>
        <p:nvSpPr>
          <p:cNvPr id="36" name="AutoShape 6"/>
          <p:cNvSpPr/>
          <p:nvPr/>
        </p:nvSpPr>
        <p:spPr>
          <a:xfrm>
            <a:off x="9220200" y="5524500"/>
            <a:ext cx="6563474" cy="0"/>
          </a:xfrm>
          <a:prstGeom prst="line">
            <a:avLst/>
          </a:prstGeom>
          <a:ln w="28575" cap="rnd">
            <a:solidFill>
              <a:srgbClr val="D1F89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6"/>
          <p:cNvSpPr/>
          <p:nvPr/>
        </p:nvSpPr>
        <p:spPr>
          <a:xfrm>
            <a:off x="9220200" y="7886700"/>
            <a:ext cx="6563474" cy="0"/>
          </a:xfrm>
          <a:prstGeom prst="line">
            <a:avLst/>
          </a:prstGeom>
          <a:ln w="28575" cap="rnd">
            <a:solidFill>
              <a:srgbClr val="D1F89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Right Arrow 17"/>
          <p:cNvSpPr/>
          <p:nvPr/>
        </p:nvSpPr>
        <p:spPr>
          <a:xfrm>
            <a:off x="7514357" y="1898812"/>
            <a:ext cx="1181100" cy="609600"/>
          </a:xfrm>
          <a:prstGeom prst="rightArrow">
            <a:avLst/>
          </a:prstGeom>
          <a:solidFill>
            <a:srgbClr val="D1F891"/>
          </a:solidFill>
          <a:ln w="28575">
            <a:solidFill>
              <a:srgbClr val="93B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580166" y="5760228"/>
            <a:ext cx="1181100" cy="609600"/>
          </a:xfrm>
          <a:prstGeom prst="rightArrow">
            <a:avLst/>
          </a:prstGeom>
          <a:solidFill>
            <a:srgbClr val="D1F891"/>
          </a:solidFill>
          <a:ln w="28575">
            <a:solidFill>
              <a:srgbClr val="93B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580166" y="3532189"/>
            <a:ext cx="1181100" cy="609600"/>
          </a:xfrm>
          <a:prstGeom prst="rightArrow">
            <a:avLst/>
          </a:prstGeom>
          <a:solidFill>
            <a:srgbClr val="D1F891"/>
          </a:solidFill>
          <a:ln w="28575">
            <a:solidFill>
              <a:srgbClr val="93B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680652" y="9925849"/>
            <a:ext cx="16926697" cy="1542251"/>
            <a:chOff x="0" y="0"/>
            <a:chExt cx="58960502" cy="5372100"/>
          </a:xfrm>
          <a:solidFill>
            <a:srgbClr val="D1F891"/>
          </a:solidFill>
        </p:grpSpPr>
        <p:sp>
          <p:nvSpPr>
            <p:cNvPr id="1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1" name="Freeform 10"/>
          <p:cNvSpPr/>
          <p:nvPr/>
        </p:nvSpPr>
        <p:spPr>
          <a:xfrm>
            <a:off x="13182600" y="9529065"/>
            <a:ext cx="15741700" cy="3210276"/>
          </a:xfrm>
          <a:custGeom>
            <a:avLst/>
            <a:gdLst/>
            <a:ahLst/>
            <a:cxnLst/>
            <a:rect l="l" t="t" r="r" b="b"/>
            <a:pathLst>
              <a:path w="26342280" h="5372100">
                <a:moveTo>
                  <a:pt x="24791611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4791611" y="5372100"/>
                </a:lnTo>
                <a:lnTo>
                  <a:pt x="26342280" y="2686050"/>
                </a:lnTo>
                <a:lnTo>
                  <a:pt x="24791611" y="0"/>
                </a:lnTo>
                <a:close/>
              </a:path>
            </a:pathLst>
          </a:custGeom>
          <a:solidFill>
            <a:srgbClr val="93BB37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680652" y="-214500"/>
            <a:ext cx="17454948" cy="1261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6000" dirty="0" smtClean="0">
                <a:solidFill>
                  <a:srgbClr val="93BB37"/>
                </a:solidFill>
                <a:latin typeface="Fira Sans Medium Bold"/>
              </a:rPr>
              <a:t>Gas Reliability Infrastructure </a:t>
            </a:r>
            <a:r>
              <a:rPr lang="en-US" sz="6000" dirty="0" err="1" smtClean="0">
                <a:solidFill>
                  <a:srgbClr val="93BB37"/>
                </a:solidFill>
                <a:latin typeface="Fira Sans Medium Bold"/>
              </a:rPr>
              <a:t>Progam</a:t>
            </a:r>
            <a:r>
              <a:rPr lang="en-US" sz="6000" dirty="0" smtClean="0">
                <a:solidFill>
                  <a:srgbClr val="93BB37"/>
                </a:solidFill>
                <a:latin typeface="Fira Sans Medium Bold"/>
              </a:rPr>
              <a:t> (GRIP)</a:t>
            </a:r>
            <a:endParaRPr lang="en-US" sz="6000" dirty="0">
              <a:solidFill>
                <a:srgbClr val="93BB37"/>
              </a:solidFill>
              <a:latin typeface="Fira Sans Medium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9000" y="9698385"/>
            <a:ext cx="307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ira Sans Bold Bold" panose="020B0604020202020204" charset="0"/>
              </a:rPr>
              <a:t>Gas Ratemaking</a:t>
            </a:r>
            <a:endParaRPr lang="en-US" sz="2400" dirty="0">
              <a:solidFill>
                <a:schemeClr val="bg1"/>
              </a:solidFill>
              <a:latin typeface="Fira Sans Bold Bold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652" y="1388884"/>
            <a:ext cx="5948748" cy="7971413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Fira Sans Light Bold" panose="020B0604020202020204" charset="0"/>
              </a:rPr>
              <a:t>CenterPoint </a:t>
            </a:r>
          </a:p>
          <a:p>
            <a:pPr marL="742950" lvl="1" indent="-285750">
              <a:buFontTx/>
              <a:buChar char="-"/>
            </a:pPr>
            <a:r>
              <a:rPr lang="en-US" sz="3200" dirty="0" smtClean="0">
                <a:latin typeface="Fira Sans Light Bold" panose="020B0604020202020204" charset="0"/>
              </a:rPr>
              <a:t>Texas Coast Division</a:t>
            </a:r>
          </a:p>
          <a:p>
            <a:pPr marL="742950" lvl="1" indent="-285750">
              <a:buFontTx/>
              <a:buChar char="-"/>
            </a:pPr>
            <a:r>
              <a:rPr lang="en-US" sz="3200" dirty="0" smtClean="0">
                <a:latin typeface="Fira Sans Light Bold" panose="020B0604020202020204" charset="0"/>
              </a:rPr>
              <a:t>South Texas Division</a:t>
            </a:r>
          </a:p>
          <a:p>
            <a:pPr marL="742950" lvl="1" indent="-285750">
              <a:buFontTx/>
              <a:buChar char="-"/>
            </a:pPr>
            <a:r>
              <a:rPr lang="en-US" sz="3200" dirty="0" smtClean="0">
                <a:latin typeface="Fira Sans Light Bold" panose="020B0604020202020204" charset="0"/>
              </a:rPr>
              <a:t>Houston Division</a:t>
            </a:r>
          </a:p>
          <a:p>
            <a:pPr marL="742950" lvl="1" indent="-285750">
              <a:buFontTx/>
              <a:buChar char="-"/>
            </a:pPr>
            <a:r>
              <a:rPr lang="en-US" sz="3200" dirty="0" smtClean="0">
                <a:latin typeface="Fira Sans Light Bold" panose="020B0604020202020204" charset="0"/>
              </a:rPr>
              <a:t>Beaumont East Texas Division</a:t>
            </a:r>
          </a:p>
          <a:p>
            <a:endParaRPr lang="en-US" sz="3200" dirty="0" smtClean="0">
              <a:latin typeface="Fira Sans Light Bold" panose="020B0604020202020204" charset="0"/>
            </a:endParaRPr>
          </a:p>
          <a:p>
            <a:r>
              <a:rPr lang="en-US" sz="3200" b="1" u="sng" dirty="0" smtClean="0">
                <a:latin typeface="Fira Sans Light Bold" panose="020B0604020202020204" charset="0"/>
              </a:rPr>
              <a:t>Texas Gas Service</a:t>
            </a:r>
          </a:p>
          <a:p>
            <a:pPr marL="742950" lvl="1" indent="-285750">
              <a:buFontTx/>
              <a:buChar char="-"/>
            </a:pPr>
            <a:r>
              <a:rPr lang="en-US" sz="3200" dirty="0" smtClean="0">
                <a:latin typeface="Fira Sans Light Bold" panose="020B0604020202020204" charset="0"/>
              </a:rPr>
              <a:t>Central Gulf Coast</a:t>
            </a:r>
          </a:p>
          <a:p>
            <a:pPr marL="742950" lvl="1" indent="-285750">
              <a:buFontTx/>
              <a:buChar char="-"/>
            </a:pPr>
            <a:r>
              <a:rPr lang="en-US" sz="3200" dirty="0" smtClean="0">
                <a:latin typeface="Fira Sans Light Bold" panose="020B0604020202020204" charset="0"/>
              </a:rPr>
              <a:t>West Texas</a:t>
            </a:r>
          </a:p>
          <a:p>
            <a:pPr marL="742950" lvl="1" indent="-285750">
              <a:buFontTx/>
              <a:buChar char="-"/>
            </a:pPr>
            <a:r>
              <a:rPr lang="en-US" sz="3200" dirty="0" smtClean="0">
                <a:latin typeface="Fira Sans Light Bold" panose="020B0604020202020204" charset="0"/>
              </a:rPr>
              <a:t>North Texas (certain parts)</a:t>
            </a:r>
          </a:p>
          <a:p>
            <a:pPr marL="742950" lvl="1" indent="-285750">
              <a:buFontTx/>
              <a:buChar char="-"/>
            </a:pPr>
            <a:r>
              <a:rPr lang="en-US" sz="3200" dirty="0" smtClean="0">
                <a:latin typeface="Fira Sans Light Bold" panose="020B0604020202020204" charset="0"/>
              </a:rPr>
              <a:t>Borger </a:t>
            </a:r>
            <a:r>
              <a:rPr lang="en-US" sz="3200" dirty="0" err="1" smtClean="0">
                <a:latin typeface="Fira Sans Light Bold" panose="020B0604020202020204" charset="0"/>
              </a:rPr>
              <a:t>Skellytown</a:t>
            </a:r>
            <a:endParaRPr lang="en-US" sz="3200" dirty="0" smtClean="0">
              <a:latin typeface="Fira Sans Light Bold" panose="020B0604020202020204" charset="0"/>
            </a:endParaRPr>
          </a:p>
          <a:p>
            <a:pPr lvl="1"/>
            <a:endParaRPr lang="en-US" sz="3200" dirty="0" smtClean="0">
              <a:latin typeface="Fira Sans Light Bold" panose="020B0604020202020204" charset="0"/>
            </a:endParaRPr>
          </a:p>
          <a:p>
            <a:r>
              <a:rPr lang="en-US" sz="3200" b="1" u="sng" dirty="0" err="1" smtClean="0">
                <a:latin typeface="Fira Sans Light Bold" panose="020B0604020202020204" charset="0"/>
              </a:rPr>
              <a:t>Atmos</a:t>
            </a:r>
            <a:r>
              <a:rPr lang="en-US" sz="3200" dirty="0" smtClean="0">
                <a:latin typeface="Fira Sans Light Bold" panose="020B0604020202020204" charset="0"/>
              </a:rPr>
              <a:t> (certain parts of service territory)</a:t>
            </a:r>
          </a:p>
          <a:p>
            <a:endParaRPr lang="en-US" sz="3200" dirty="0">
              <a:latin typeface="Fira Sans Light 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1387178"/>
            <a:ext cx="8763000" cy="7971413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Fira Sans Light Bold" panose="020B0604020202020204" charset="0"/>
              </a:rPr>
              <a:t>Under Tex. Util. Code </a:t>
            </a:r>
            <a:r>
              <a:rPr lang="en-US" sz="3200" dirty="0" smtClean="0">
                <a:latin typeface="Fira Sans Light Bold" panose="020B0604020202020204" charset="0"/>
              </a:rPr>
              <a:t>Section </a:t>
            </a:r>
            <a:r>
              <a:rPr lang="en-US" sz="3200" dirty="0">
                <a:latin typeface="Fira Sans Light Bold" panose="020B0604020202020204" charset="0"/>
              </a:rPr>
              <a:t>104.301, utilities may recover costs arising out of additional invested capital without filing a full rate case</a:t>
            </a:r>
            <a:r>
              <a:rPr lang="en-US" sz="3200" dirty="0" smtClean="0">
                <a:latin typeface="Fira Sans Light Bold" panose="020B0604020202020204" charset="0"/>
              </a:rPr>
              <a:t>.</a:t>
            </a:r>
          </a:p>
          <a:p>
            <a:endParaRPr lang="en-US" sz="3200" dirty="0">
              <a:latin typeface="Fira Sans Light Bold" panose="020B0604020202020204" charset="0"/>
            </a:endParaRPr>
          </a:p>
          <a:p>
            <a:r>
              <a:rPr lang="en-US" sz="3200" dirty="0" smtClean="0">
                <a:latin typeface="Fira Sans Light Bold" panose="020B0604020202020204" charset="0"/>
              </a:rPr>
              <a:t>Must be filed at least 60 days before the proposed implementation date; regulatory authority may suspend implementation for up to 45 days.</a:t>
            </a:r>
          </a:p>
          <a:p>
            <a:endParaRPr lang="en-US" sz="3200" dirty="0">
              <a:latin typeface="Fira Sans Light Bold" panose="020B0604020202020204" charset="0"/>
            </a:endParaRPr>
          </a:p>
          <a:p>
            <a:r>
              <a:rPr lang="en-US" sz="3200" dirty="0" smtClean="0">
                <a:latin typeface="Fira Sans Light Bold" panose="020B0604020202020204" charset="0"/>
              </a:rPr>
              <a:t>Cities are not allowed to intervene and are unable to challenge the reasonableness of any investment.</a:t>
            </a:r>
            <a:endParaRPr lang="en-US" sz="3200" dirty="0">
              <a:latin typeface="Fira Sans Light Bold" panose="020B0604020202020204" charset="0"/>
            </a:endParaRPr>
          </a:p>
          <a:p>
            <a:endParaRPr lang="en-US" sz="3200" dirty="0" smtClean="0">
              <a:latin typeface="Fira Sans Light Bold" panose="020B0604020202020204" charset="0"/>
            </a:endParaRPr>
          </a:p>
          <a:p>
            <a:r>
              <a:rPr lang="en-US" sz="3200" dirty="0" smtClean="0">
                <a:latin typeface="Fira Sans Light Bold" panose="020B0604020202020204" charset="0"/>
              </a:rPr>
              <a:t>Full </a:t>
            </a:r>
            <a:r>
              <a:rPr lang="en-US" sz="3200" dirty="0">
                <a:latin typeface="Fira Sans Light Bold" panose="020B0604020202020204" charset="0"/>
              </a:rPr>
              <a:t>rate case must be filed no later than five and half years after the initial GRIP filing is implemented.</a:t>
            </a:r>
          </a:p>
        </p:txBody>
      </p:sp>
    </p:spTree>
    <p:extLst>
      <p:ext uri="{BB962C8B-B14F-4D97-AF65-F5344CB8AC3E}">
        <p14:creationId xmlns:p14="http://schemas.microsoft.com/office/powerpoint/2010/main" val="36036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680652" y="9925849"/>
            <a:ext cx="16926697" cy="1542251"/>
            <a:chOff x="0" y="0"/>
            <a:chExt cx="58960502" cy="5372100"/>
          </a:xfrm>
          <a:solidFill>
            <a:srgbClr val="D1F891"/>
          </a:solidFill>
        </p:grpSpPr>
        <p:sp>
          <p:nvSpPr>
            <p:cNvPr id="10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grpFill/>
          </p:spPr>
        </p:sp>
      </p:grpSp>
      <p:sp>
        <p:nvSpPr>
          <p:cNvPr id="2" name="TextBox 2"/>
          <p:cNvSpPr txBox="1"/>
          <p:nvPr/>
        </p:nvSpPr>
        <p:spPr>
          <a:xfrm>
            <a:off x="124665" y="114300"/>
            <a:ext cx="12185830" cy="126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6000" dirty="0" smtClean="0">
                <a:solidFill>
                  <a:srgbClr val="93BB37"/>
                </a:solidFill>
                <a:latin typeface="Fira Sans Medium Bold"/>
              </a:rPr>
              <a:t>Rate Review Mechanism (</a:t>
            </a:r>
            <a:r>
              <a:rPr lang="en-US" sz="6000" dirty="0" err="1" smtClean="0">
                <a:solidFill>
                  <a:srgbClr val="93BB37"/>
                </a:solidFill>
                <a:latin typeface="Fira Sans Medium Bold"/>
              </a:rPr>
              <a:t>RRM</a:t>
            </a:r>
            <a:r>
              <a:rPr lang="en-US" sz="6000" dirty="0" smtClean="0">
                <a:solidFill>
                  <a:srgbClr val="93BB37"/>
                </a:solidFill>
                <a:latin typeface="Fira Sans Medium Bold"/>
              </a:rPr>
              <a:t>) </a:t>
            </a:r>
            <a:endParaRPr lang="en-US" sz="6000" dirty="0">
              <a:solidFill>
                <a:srgbClr val="93BB37"/>
              </a:solidFill>
              <a:latin typeface="Fira Sans Medium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652" y="1714500"/>
            <a:ext cx="1509274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Cities negotiated with </a:t>
            </a:r>
            <a:r>
              <a:rPr lang="en-US" sz="3600" dirty="0" err="1" smtClean="0">
                <a:latin typeface="Fira Sans Light Bold" panose="020B0604020202020204" charset="0"/>
              </a:rPr>
              <a:t>Atmos</a:t>
            </a:r>
            <a:r>
              <a:rPr lang="en-US" sz="3600" dirty="0" smtClean="0">
                <a:latin typeface="Fira Sans Light Bold" panose="020B0604020202020204" charset="0"/>
              </a:rPr>
              <a:t> to create an alternative to GRIP.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dirty="0" smtClean="0">
              <a:latin typeface="Fira Sans Light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Filed </a:t>
            </a:r>
            <a:r>
              <a:rPr lang="en-US" sz="3600" dirty="0">
                <a:latin typeface="Fira Sans Light Bold" panose="020B0604020202020204" charset="0"/>
              </a:rPr>
              <a:t>annually – typically by early April</a:t>
            </a:r>
            <a:r>
              <a:rPr lang="en-US" sz="3600" dirty="0" smtClean="0">
                <a:latin typeface="Fira Sans Light Bold" panose="020B060402020202020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dirty="0">
              <a:latin typeface="Fira Sans Light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No </a:t>
            </a:r>
            <a:r>
              <a:rPr lang="en-US" sz="3600" dirty="0">
                <a:latin typeface="Fira Sans Light Bold" panose="020B0604020202020204" charset="0"/>
              </a:rPr>
              <a:t>city action required at time of filing</a:t>
            </a:r>
            <a:r>
              <a:rPr lang="en-US" sz="3600" dirty="0" smtClean="0">
                <a:latin typeface="Fira Sans Light Bold" panose="020B060402020202020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dirty="0">
              <a:latin typeface="Fira Sans Light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No </a:t>
            </a:r>
            <a:r>
              <a:rPr lang="en-US" sz="3600" dirty="0">
                <a:latin typeface="Fira Sans Light Bold" panose="020B0604020202020204" charset="0"/>
              </a:rPr>
              <a:t>existence in statute; only exists pursuant to city ordinances</a:t>
            </a:r>
            <a:r>
              <a:rPr lang="en-US" sz="3600" dirty="0" smtClean="0">
                <a:latin typeface="Fira Sans Light Bold" panose="020B060402020202020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dirty="0">
              <a:latin typeface="Fira Sans Light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Fira Sans Light Bold" panose="020B0604020202020204" charset="0"/>
              </a:rPr>
              <a:t>ACSC</a:t>
            </a:r>
            <a:r>
              <a:rPr lang="en-US" sz="3600" dirty="0" smtClean="0">
                <a:latin typeface="Fira Sans Light Bold" panose="020B0604020202020204" charset="0"/>
              </a:rPr>
              <a:t> </a:t>
            </a:r>
            <a:r>
              <a:rPr lang="en-US" sz="3600" dirty="0">
                <a:latin typeface="Fira Sans Light Bold" panose="020B0604020202020204" charset="0"/>
              </a:rPr>
              <a:t>Executive Committee makes recommendation by July and shares a proposed settlement ordinance (or resolution</a:t>
            </a:r>
            <a:r>
              <a:rPr lang="en-US" sz="3600" dirty="0" smtClean="0">
                <a:latin typeface="Fira Sans Light Bold" panose="020B0604020202020204" charset="0"/>
              </a:rPr>
              <a:t>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dirty="0">
              <a:latin typeface="Fira Sans Light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City </a:t>
            </a:r>
            <a:r>
              <a:rPr lang="en-US" sz="3600" dirty="0">
                <a:latin typeface="Fira Sans Light Bold" panose="020B0604020202020204" charset="0"/>
              </a:rPr>
              <a:t>should review and adopt the ordinance by October 1</a:t>
            </a:r>
            <a:r>
              <a:rPr lang="en-US" sz="3600" dirty="0" smtClean="0">
                <a:latin typeface="Fira Sans Light Bold" panose="020B060402020202020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dirty="0" smtClean="0">
              <a:latin typeface="Fira Sans Light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Dallas Annual Rate Review (</a:t>
            </a:r>
            <a:r>
              <a:rPr lang="en-US" sz="3600" dirty="0" err="1" smtClean="0">
                <a:latin typeface="Fira Sans Light Bold" panose="020B0604020202020204" charset="0"/>
              </a:rPr>
              <a:t>DARR</a:t>
            </a:r>
            <a:r>
              <a:rPr lang="en-US" sz="3600" dirty="0" smtClean="0">
                <a:latin typeface="Fira Sans Light Bold" panose="020B0604020202020204" charset="0"/>
              </a:rPr>
              <a:t>) – similar; within Dallas area only.</a:t>
            </a:r>
            <a:endParaRPr lang="en-US" sz="3600" dirty="0">
              <a:latin typeface="Fira Sans Light Bold" panose="020B060402020202020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182600" y="9529065"/>
            <a:ext cx="15741700" cy="3210276"/>
          </a:xfrm>
          <a:custGeom>
            <a:avLst/>
            <a:gdLst/>
            <a:ahLst/>
            <a:cxnLst/>
            <a:rect l="l" t="t" r="r" b="b"/>
            <a:pathLst>
              <a:path w="26342280" h="5372100">
                <a:moveTo>
                  <a:pt x="24791611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4791611" y="5372100"/>
                </a:lnTo>
                <a:lnTo>
                  <a:pt x="26342280" y="2686050"/>
                </a:lnTo>
                <a:lnTo>
                  <a:pt x="24791611" y="0"/>
                </a:lnTo>
                <a:close/>
              </a:path>
            </a:pathLst>
          </a:custGeom>
          <a:solidFill>
            <a:srgbClr val="93BB37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859000" y="9698385"/>
            <a:ext cx="307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ira Sans Bold Bold" panose="020B0604020202020204" charset="0"/>
              </a:rPr>
              <a:t>Gas Ratemaking</a:t>
            </a:r>
            <a:endParaRPr lang="en-US" sz="2400" dirty="0">
              <a:solidFill>
                <a:schemeClr val="bg1"/>
              </a:solidFill>
              <a:latin typeface="Fira Sans Bold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3521381" y="4486674"/>
            <a:ext cx="10287000" cy="1542251"/>
            <a:chOff x="1090909" y="3"/>
            <a:chExt cx="35832548" cy="5372100"/>
          </a:xfrm>
          <a:solidFill>
            <a:srgbClr val="D1F891"/>
          </a:solidFill>
        </p:grpSpPr>
        <p:sp>
          <p:nvSpPr>
            <p:cNvPr id="3" name="Freeform 3"/>
            <p:cNvSpPr/>
            <p:nvPr/>
          </p:nvSpPr>
          <p:spPr>
            <a:xfrm>
              <a:off x="1090909" y="3"/>
              <a:ext cx="35832548" cy="5372100"/>
            </a:xfrm>
            <a:custGeom>
              <a:avLst/>
              <a:gdLst/>
              <a:ahLst/>
              <a:cxnLst/>
              <a:rect l="l" t="t" r="r" b="b"/>
              <a:pathLst>
                <a:path w="35832548" h="5372100">
                  <a:moveTo>
                    <a:pt x="3428188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4281880" y="5372100"/>
                  </a:lnTo>
                  <a:lnTo>
                    <a:pt x="35832548" y="2686050"/>
                  </a:lnTo>
                  <a:lnTo>
                    <a:pt x="3428188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9" name="Freeform 8"/>
          <p:cNvSpPr/>
          <p:nvPr/>
        </p:nvSpPr>
        <p:spPr>
          <a:xfrm>
            <a:off x="13182600" y="9529065"/>
            <a:ext cx="15741700" cy="3210276"/>
          </a:xfrm>
          <a:custGeom>
            <a:avLst/>
            <a:gdLst/>
            <a:ahLst/>
            <a:cxnLst/>
            <a:rect l="l" t="t" r="r" b="b"/>
            <a:pathLst>
              <a:path w="26342280" h="5372100">
                <a:moveTo>
                  <a:pt x="24791611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4791611" y="5372100"/>
                </a:lnTo>
                <a:lnTo>
                  <a:pt x="26342280" y="2686050"/>
                </a:lnTo>
                <a:lnTo>
                  <a:pt x="24791611" y="0"/>
                </a:lnTo>
                <a:close/>
              </a:path>
            </a:pathLst>
          </a:custGeom>
          <a:solidFill>
            <a:srgbClr val="93BB37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53081" y="350642"/>
            <a:ext cx="1744067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50"/>
              </a:lnSpc>
            </a:pPr>
            <a:r>
              <a:rPr lang="en-US" sz="6000" dirty="0" smtClean="0">
                <a:solidFill>
                  <a:srgbClr val="93BB37"/>
                </a:solidFill>
                <a:latin typeface="Fira Sans Medium Bold"/>
              </a:rPr>
              <a:t>Cost of Service Adjustment (COSA)</a:t>
            </a:r>
            <a:endParaRPr lang="en-US" sz="6000" dirty="0">
              <a:solidFill>
                <a:srgbClr val="93BB37"/>
              </a:solidFill>
              <a:latin typeface="Fira Sans Medium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279402"/>
            <a:ext cx="15011400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6000"/>
              </a:lnSpc>
              <a:buFont typeface="Wingdings" panose="05000000000000000000" pitchFamily="2" charset="2"/>
              <a:buChar char="q"/>
            </a:pPr>
            <a:r>
              <a:rPr lang="en-US" sz="3600" spc="150" dirty="0" smtClean="0">
                <a:latin typeface="Fira Sans Light Bold" panose="020B0604020202020204" charset="0"/>
              </a:rPr>
              <a:t>Similar to </a:t>
            </a:r>
            <a:r>
              <a:rPr lang="en-US" sz="3600" spc="150" dirty="0" err="1" smtClean="0">
                <a:latin typeface="Fira Sans Light Bold" panose="020B0604020202020204" charset="0"/>
              </a:rPr>
              <a:t>RRM</a:t>
            </a:r>
            <a:r>
              <a:rPr lang="en-US" sz="3600" spc="150" dirty="0" smtClean="0">
                <a:latin typeface="Fira Sans Light Bold" panose="020B0604020202020204" charset="0"/>
              </a:rPr>
              <a:t>.</a:t>
            </a:r>
            <a:endParaRPr lang="en-US" sz="3600" spc="150" dirty="0" smtClean="0">
              <a:latin typeface="Fira Sans Light Bold" panose="020B0604020202020204" charset="0"/>
            </a:endParaRPr>
          </a:p>
          <a:p>
            <a:pPr marL="685800" indent="-685800">
              <a:lnSpc>
                <a:spcPts val="6000"/>
              </a:lnSpc>
              <a:buFont typeface="Wingdings" panose="05000000000000000000" pitchFamily="2" charset="2"/>
              <a:buChar char="q"/>
            </a:pPr>
            <a:r>
              <a:rPr lang="en-US" sz="3600" spc="150" dirty="0" smtClean="0">
                <a:latin typeface="Fira Sans Light Bold" panose="020B0604020202020204" charset="0"/>
              </a:rPr>
              <a:t>TGS – Rio Grande Valley Service Area (</a:t>
            </a:r>
            <a:r>
              <a:rPr lang="en-US" sz="3600" spc="150" dirty="0" err="1" smtClean="0">
                <a:latin typeface="Fira Sans Light Bold" panose="020B0604020202020204" charset="0"/>
              </a:rPr>
              <a:t>RGVSA</a:t>
            </a:r>
            <a:r>
              <a:rPr lang="en-US" sz="3600" spc="150" dirty="0" smtClean="0">
                <a:latin typeface="Fira Sans Light Bold" panose="020B0604020202020204" charset="0"/>
              </a:rPr>
              <a:t>); parts of TGS North Texas service area.</a:t>
            </a:r>
          </a:p>
          <a:p>
            <a:pPr marL="685800" indent="-685800">
              <a:lnSpc>
                <a:spcPts val="6000"/>
              </a:lnSpc>
              <a:buFont typeface="Wingdings" panose="05000000000000000000" pitchFamily="2" charset="2"/>
              <a:buChar char="q"/>
            </a:pPr>
            <a:r>
              <a:rPr lang="en-US" sz="3600" spc="150" dirty="0" smtClean="0">
                <a:latin typeface="Fira Sans Light Bold" panose="020B0604020202020204" charset="0"/>
              </a:rPr>
              <a:t>Cities negotiated COSA in 2009 as substitute for GRIP.</a:t>
            </a:r>
          </a:p>
          <a:p>
            <a:pPr marL="685800" indent="-685800">
              <a:lnSpc>
                <a:spcPts val="6000"/>
              </a:lnSpc>
              <a:buFont typeface="Wingdings" panose="05000000000000000000" pitchFamily="2" charset="2"/>
              <a:buChar char="q"/>
            </a:pPr>
            <a:r>
              <a:rPr lang="en-US" sz="3600" spc="150" dirty="0" smtClean="0">
                <a:latin typeface="Fira Sans Light Bold" panose="020B0604020202020204" charset="0"/>
              </a:rPr>
              <a:t>Revisions to COSA tariff in 2012 and 2017.</a:t>
            </a:r>
          </a:p>
          <a:p>
            <a:pPr marL="685800" indent="-685800">
              <a:lnSpc>
                <a:spcPts val="6000"/>
              </a:lnSpc>
              <a:buFont typeface="Wingdings" panose="05000000000000000000" pitchFamily="2" charset="2"/>
              <a:buChar char="q"/>
            </a:pPr>
            <a:r>
              <a:rPr lang="en-US" sz="3600" spc="150" dirty="0" smtClean="0">
                <a:latin typeface="Fira Sans Light Bold" panose="020B0604020202020204" charset="0"/>
              </a:rPr>
              <a:t>No city action required at time of filing.</a:t>
            </a:r>
          </a:p>
          <a:p>
            <a:pPr marL="685800" indent="-685800">
              <a:lnSpc>
                <a:spcPts val="6000"/>
              </a:lnSpc>
              <a:buFont typeface="Wingdings" panose="05000000000000000000" pitchFamily="2" charset="2"/>
              <a:buChar char="q"/>
            </a:pPr>
            <a:r>
              <a:rPr lang="en-US" sz="3600" spc="150" dirty="0" smtClean="0">
                <a:latin typeface="Fira Sans Light Bold" panose="020B0604020202020204" charset="0"/>
              </a:rPr>
              <a:t>No existence in statute; only exists pursuant to city ordinances.</a:t>
            </a:r>
          </a:p>
          <a:p>
            <a:pPr marL="685800" indent="-685800">
              <a:lnSpc>
                <a:spcPts val="6000"/>
              </a:lnSpc>
              <a:buFont typeface="Wingdings" panose="05000000000000000000" pitchFamily="2" charset="2"/>
              <a:buChar char="q"/>
            </a:pPr>
            <a:r>
              <a:rPr lang="en-US" sz="3600" spc="150" dirty="0" smtClean="0">
                <a:latin typeface="Fira Sans Light Bold" panose="020B0604020202020204" charset="0"/>
              </a:rPr>
              <a:t>Filed by May 1 each year; cities review and adopt ordinance within 90 days from date of filing.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1638300"/>
            <a:ext cx="15163800" cy="0"/>
          </a:xfrm>
          <a:prstGeom prst="line">
            <a:avLst/>
          </a:prstGeom>
          <a:ln w="76200">
            <a:solidFill>
              <a:srgbClr val="93BB37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859000" y="9698385"/>
            <a:ext cx="307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ira Sans Bold Bold" panose="020B0604020202020204" charset="0"/>
              </a:rPr>
              <a:t>Gas Ratemaking</a:t>
            </a:r>
            <a:endParaRPr lang="en-US" sz="2400" dirty="0">
              <a:solidFill>
                <a:schemeClr val="bg1"/>
              </a:solidFill>
              <a:latin typeface="Fira Sans Bold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/>
          <p:nvPr/>
        </p:nvGrpSpPr>
        <p:grpSpPr>
          <a:xfrm rot="-5400000">
            <a:off x="13521381" y="4486674"/>
            <a:ext cx="10287000" cy="1542251"/>
            <a:chOff x="1090909" y="3"/>
            <a:chExt cx="35832548" cy="5372100"/>
          </a:xfrm>
          <a:solidFill>
            <a:srgbClr val="D1F891"/>
          </a:solidFill>
        </p:grpSpPr>
        <p:sp>
          <p:nvSpPr>
            <p:cNvPr id="9" name="Freeform 3"/>
            <p:cNvSpPr/>
            <p:nvPr/>
          </p:nvSpPr>
          <p:spPr>
            <a:xfrm>
              <a:off x="1090909" y="3"/>
              <a:ext cx="35832548" cy="5372100"/>
            </a:xfrm>
            <a:custGeom>
              <a:avLst/>
              <a:gdLst/>
              <a:ahLst/>
              <a:cxnLst/>
              <a:rect l="l" t="t" r="r" b="b"/>
              <a:pathLst>
                <a:path w="35832548" h="5372100">
                  <a:moveTo>
                    <a:pt x="3428188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4281880" y="5372100"/>
                  </a:lnTo>
                  <a:lnTo>
                    <a:pt x="35832548" y="2686050"/>
                  </a:lnTo>
                  <a:lnTo>
                    <a:pt x="3428188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1" name="Freeform 10"/>
          <p:cNvSpPr/>
          <p:nvPr/>
        </p:nvSpPr>
        <p:spPr>
          <a:xfrm>
            <a:off x="13182600" y="9529065"/>
            <a:ext cx="15741700" cy="3210276"/>
          </a:xfrm>
          <a:custGeom>
            <a:avLst/>
            <a:gdLst/>
            <a:ahLst/>
            <a:cxnLst/>
            <a:rect l="l" t="t" r="r" b="b"/>
            <a:pathLst>
              <a:path w="26342280" h="5372100">
                <a:moveTo>
                  <a:pt x="24791611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4791611" y="5372100"/>
                </a:lnTo>
                <a:lnTo>
                  <a:pt x="26342280" y="2686050"/>
                </a:lnTo>
                <a:lnTo>
                  <a:pt x="24791611" y="0"/>
                </a:lnTo>
                <a:close/>
              </a:path>
            </a:pathLst>
          </a:custGeom>
          <a:solidFill>
            <a:srgbClr val="93BB37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6200" y="120650"/>
            <a:ext cx="1744067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50"/>
              </a:lnSpc>
            </a:pPr>
            <a:r>
              <a:rPr lang="en-US" sz="6000" dirty="0" smtClean="0">
                <a:solidFill>
                  <a:srgbClr val="93BB37"/>
                </a:solidFill>
                <a:latin typeface="Fira Sans Medium Bold"/>
              </a:rPr>
              <a:t>Distribution Cost Recovery Factor (</a:t>
            </a:r>
            <a:r>
              <a:rPr lang="en-US" sz="6000" dirty="0" err="1" smtClean="0">
                <a:solidFill>
                  <a:srgbClr val="93BB37"/>
                </a:solidFill>
                <a:latin typeface="Fira Sans Medium Bold"/>
              </a:rPr>
              <a:t>DCRF</a:t>
            </a:r>
            <a:r>
              <a:rPr lang="en-US" sz="6000" dirty="0" smtClean="0">
                <a:solidFill>
                  <a:srgbClr val="93BB37"/>
                </a:solidFill>
                <a:latin typeface="Fira Sans Medium Bold"/>
              </a:rPr>
              <a:t>)</a:t>
            </a:r>
            <a:endParaRPr lang="en-US" sz="6000" dirty="0">
              <a:solidFill>
                <a:srgbClr val="93BB37"/>
              </a:solidFill>
              <a:latin typeface="Fira Sans Medium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" y="1229369"/>
            <a:ext cx="15163800" cy="0"/>
          </a:xfrm>
          <a:prstGeom prst="line">
            <a:avLst/>
          </a:prstGeom>
          <a:ln w="76200">
            <a:solidFill>
              <a:srgbClr val="93BB37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2636" y="1604069"/>
            <a:ext cx="1608276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Tex. Util. Code Section 36.210 and 16 Tex. Admin. Code Section 25.243.</a:t>
            </a:r>
          </a:p>
          <a:p>
            <a:endParaRPr lang="en-US" sz="3600" dirty="0" smtClean="0">
              <a:latin typeface="Fira Sans Light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Transmission </a:t>
            </a:r>
            <a:r>
              <a:rPr lang="en-US" sz="3600" dirty="0">
                <a:latin typeface="Fira Sans Light Bold" panose="020B0604020202020204" charset="0"/>
              </a:rPr>
              <a:t>and Distribution Utilities (</a:t>
            </a:r>
            <a:r>
              <a:rPr lang="en-US" sz="3600" dirty="0" err="1">
                <a:latin typeface="Fira Sans Light Bold" panose="020B0604020202020204" charset="0"/>
              </a:rPr>
              <a:t>TDUs</a:t>
            </a:r>
            <a:r>
              <a:rPr lang="en-US" sz="3600" dirty="0">
                <a:latin typeface="Fira Sans Light Bold" panose="020B0604020202020204" charset="0"/>
              </a:rPr>
              <a:t>) </a:t>
            </a:r>
            <a:r>
              <a:rPr lang="en-US" sz="3600" dirty="0" smtClean="0">
                <a:latin typeface="Fira Sans Light Bold" panose="020B0604020202020204" charset="0"/>
              </a:rPr>
              <a:t>may file an interim case to recover certain distribution capital investment.</a:t>
            </a:r>
          </a:p>
          <a:p>
            <a:endParaRPr lang="en-US" sz="3600" dirty="0" smtClean="0">
              <a:latin typeface="Fira Sans Light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latin typeface="Fira Sans Light Bold" panose="020B0604020202020204" charset="0"/>
              </a:rPr>
              <a:t>M</a:t>
            </a:r>
            <a:r>
              <a:rPr lang="en-US" sz="3600" dirty="0" smtClean="0">
                <a:latin typeface="Fira Sans Light Bold" panose="020B0604020202020204" charset="0"/>
              </a:rPr>
              <a:t>ust </a:t>
            </a:r>
            <a:r>
              <a:rPr lang="en-US" sz="3600" dirty="0">
                <a:latin typeface="Fira Sans Light Bold" panose="020B0604020202020204" charset="0"/>
              </a:rPr>
              <a:t>file </a:t>
            </a:r>
            <a:r>
              <a:rPr lang="en-US" sz="3600" dirty="0" err="1" smtClean="0">
                <a:latin typeface="Fira Sans Light Bold" panose="020B0604020202020204" charset="0"/>
              </a:rPr>
              <a:t>DCRF</a:t>
            </a:r>
            <a:r>
              <a:rPr lang="en-US" sz="3600" dirty="0" smtClean="0">
                <a:latin typeface="Fira Sans Light Bold" panose="020B0604020202020204" charset="0"/>
              </a:rPr>
              <a:t> between </a:t>
            </a:r>
            <a:r>
              <a:rPr lang="en-US" sz="3600" dirty="0">
                <a:latin typeface="Fira Sans Light Bold" panose="020B0604020202020204" charset="0"/>
              </a:rPr>
              <a:t>April 1 and 8 each year (even if April 8 is not a working day</a:t>
            </a:r>
            <a:r>
              <a:rPr lang="en-US" sz="3600" dirty="0" smtClean="0">
                <a:latin typeface="Fira Sans Light Bold" panose="020B0604020202020204" charset="0"/>
              </a:rPr>
              <a:t>).</a:t>
            </a:r>
          </a:p>
          <a:p>
            <a:endParaRPr lang="en-US" sz="3600" dirty="0" smtClean="0">
              <a:latin typeface="Fira Sans Light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No </a:t>
            </a:r>
            <a:r>
              <a:rPr lang="en-US" sz="3600" dirty="0">
                <a:latin typeface="Fira Sans Light Bold" panose="020B0604020202020204" charset="0"/>
              </a:rPr>
              <a:t>more than one </a:t>
            </a:r>
            <a:r>
              <a:rPr lang="en-US" sz="3600" dirty="0" err="1">
                <a:latin typeface="Fira Sans Light Bold" panose="020B0604020202020204" charset="0"/>
              </a:rPr>
              <a:t>DCRF</a:t>
            </a:r>
            <a:r>
              <a:rPr lang="en-US" sz="3600" dirty="0">
                <a:latin typeface="Fira Sans Light Bold" panose="020B0604020202020204" charset="0"/>
              </a:rPr>
              <a:t> filing per year and no more than four </a:t>
            </a:r>
            <a:r>
              <a:rPr lang="en-US" sz="3600" dirty="0" err="1">
                <a:latin typeface="Fira Sans Light Bold" panose="020B0604020202020204" charset="0"/>
              </a:rPr>
              <a:t>DCRFs</a:t>
            </a:r>
            <a:r>
              <a:rPr lang="en-US" sz="3600" dirty="0">
                <a:latin typeface="Fira Sans Light Bold" panose="020B0604020202020204" charset="0"/>
              </a:rPr>
              <a:t> between comprehensive base-rate </a:t>
            </a:r>
            <a:r>
              <a:rPr lang="en-US" sz="3600" dirty="0" smtClean="0">
                <a:latin typeface="Fira Sans Light Bold" panose="020B0604020202020204" charset="0"/>
              </a:rPr>
              <a:t>proceedings.</a:t>
            </a:r>
          </a:p>
          <a:p>
            <a:endParaRPr lang="en-US" sz="3600" dirty="0" smtClean="0">
              <a:latin typeface="Fira Sans Light Bold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Fira Sans Light Bold" panose="020B0604020202020204" charset="0"/>
              </a:rPr>
              <a:t>Cities </a:t>
            </a:r>
            <a:r>
              <a:rPr lang="en-US" sz="3600" dirty="0">
                <a:latin typeface="Fira Sans Light Bold" panose="020B0604020202020204" charset="0"/>
              </a:rPr>
              <a:t>with original jurisdiction over a </a:t>
            </a:r>
            <a:r>
              <a:rPr lang="en-US" sz="3600" dirty="0" err="1">
                <a:latin typeface="Fira Sans Light Bold" panose="020B0604020202020204" charset="0"/>
              </a:rPr>
              <a:t>DCRF</a:t>
            </a:r>
            <a:r>
              <a:rPr lang="en-US" sz="3600" dirty="0">
                <a:latin typeface="Fira Sans Light Bold" panose="020B0604020202020204" charset="0"/>
              </a:rPr>
              <a:t> have 60 days to make a final decision on the application.  If a city does not make a final decision within 60 days after the application was filed, the application is deemed denied.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85779" y="97155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ira Sans Bold Bold" panose="020B0604020202020204" charset="0"/>
              </a:rPr>
              <a:t>Electric Ratemaking</a:t>
            </a:r>
            <a:endParaRPr lang="en-US" sz="2400" dirty="0">
              <a:solidFill>
                <a:schemeClr val="bg1"/>
              </a:solidFill>
              <a:latin typeface="Fira Sans Bol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2943</TotalTime>
  <Words>1052</Words>
  <Application>Microsoft Office PowerPoint</Application>
  <PresentationFormat>Custom</PresentationFormat>
  <Paragraphs>143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Calibri</vt:lpstr>
      <vt:lpstr>Arimo Bold</vt:lpstr>
      <vt:lpstr>Open Sans Bold</vt:lpstr>
      <vt:lpstr>Fira Sans Medium</vt:lpstr>
      <vt:lpstr>Wingdings</vt:lpstr>
      <vt:lpstr>Open Sans Extra Bold</vt:lpstr>
      <vt:lpstr>Open Sans Light</vt:lpstr>
      <vt:lpstr>Fira Sans Light Bold</vt:lpstr>
      <vt:lpstr>Open Sans</vt:lpstr>
      <vt:lpstr>Fira Sans Light</vt:lpstr>
      <vt:lpstr>Fira Sans Bold Bold</vt:lpstr>
      <vt:lpstr>Arial</vt:lpstr>
      <vt:lpstr>Fira Sans Medium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LG Template</dc:title>
  <dc:creator>Angela Mats</dc:creator>
  <cp:lastModifiedBy>Roslyn Dubberstein</cp:lastModifiedBy>
  <cp:revision>119</cp:revision>
  <cp:lastPrinted>2022-06-07T16:54:41Z</cp:lastPrinted>
  <dcterms:created xsi:type="dcterms:W3CDTF">2006-08-16T00:00:00Z</dcterms:created>
  <dcterms:modified xsi:type="dcterms:W3CDTF">2022-06-07T17:02:11Z</dcterms:modified>
  <dc:identifier>DAE3J9oOdR8</dc:identifier>
</cp:coreProperties>
</file>